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 id="2147483686" r:id="rId3"/>
  </p:sldMasterIdLst>
  <p:notesMasterIdLst>
    <p:notesMasterId r:id="rId24"/>
  </p:notesMasterIdLst>
  <p:sldIdLst>
    <p:sldId id="256" r:id="rId4"/>
    <p:sldId id="257" r:id="rId5"/>
    <p:sldId id="258" r:id="rId6"/>
    <p:sldId id="259" r:id="rId7"/>
    <p:sldId id="260" r:id="rId8"/>
    <p:sldId id="261" r:id="rId9"/>
    <p:sldId id="262" r:id="rId10"/>
    <p:sldId id="263" r:id="rId11"/>
    <p:sldId id="264" r:id="rId12"/>
    <p:sldId id="265" r:id="rId13"/>
    <p:sldId id="266" r:id="rId14"/>
    <p:sldId id="275" r:id="rId15"/>
    <p:sldId id="267" r:id="rId16"/>
    <p:sldId id="270" r:id="rId17"/>
    <p:sldId id="271" r:id="rId18"/>
    <p:sldId id="273" r:id="rId19"/>
    <p:sldId id="272" r:id="rId20"/>
    <p:sldId id="274" r:id="rId21"/>
    <p:sldId id="269" r:id="rId22"/>
    <p:sldId id="268" r:id="rId23"/>
  </p:sldIdLst>
  <p:sldSz cx="9144000" cy="5143500" type="screen16x9"/>
  <p:notesSz cx="6858000" cy="9144000"/>
  <p:embeddedFontLst>
    <p:embeddedFont>
      <p:font typeface="Calibri" panose="020F0502020204030204" pitchFamily="34" charset="0"/>
      <p:regular r:id="rId25"/>
      <p:bold r:id="rId26"/>
      <p:italic r:id="rId27"/>
      <p:boldItalic r:id="rId28"/>
    </p:embeddedFont>
    <p:embeddedFont>
      <p:font typeface="Nunito Sans" panose="020B0604020202020204" charset="0"/>
      <p:regular r:id="rId29"/>
      <p:bold r:id="rId30"/>
      <p:italic r:id="rId31"/>
      <p:boldItalic r:id="rId32"/>
    </p:embeddedFont>
    <p:embeddedFont>
      <p:font typeface="Georgia" panose="02040502050405020303" pitchFamily="18" charset="0"/>
      <p:regular r:id="rId33"/>
      <p:bold r:id="rId34"/>
      <p:italic r:id="rId35"/>
      <p:boldItalic r:id="rId36"/>
    </p:embeddedFont>
    <p:embeddedFont>
      <p:font typeface="Trebuchet MS" panose="020B0603020202020204" pitchFamily="34"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2" d="100"/>
          <a:sy n="102" d="100"/>
        </p:scale>
        <p:origin x="-456" y="7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2.fntdata"/><Relationship Id="rId39" Type="http://schemas.openxmlformats.org/officeDocument/2006/relationships/font" Target="fonts/font15.fntdata"/><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font" Target="fonts/font10.fntdata"/><Relationship Id="rId42"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5.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7.fntdata"/><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heme" Target="theme/theme1.xml"/></Relationships>
</file>

<file path=ppt/media/image1.jp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g>
</file>

<file path=ppt/media/image5.gif>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58369128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0" name="Shape 20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Quick introduction of our names.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8" name="Shape 29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Shape 3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4" name="Shape 31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900">
                <a:solidFill>
                  <a:schemeClr val="dk1"/>
                </a:solidFill>
                <a:latin typeface="Nunito Sans"/>
                <a:ea typeface="Nunito Sans"/>
                <a:cs typeface="Nunito Sans"/>
                <a:sym typeface="Nunito Sans"/>
              </a:rPr>
              <a:t>Script:</a:t>
            </a:r>
            <a:endParaRPr sz="900">
              <a:solidFill>
                <a:schemeClr val="dk1"/>
              </a:solidFill>
              <a:latin typeface="Nunito Sans"/>
              <a:ea typeface="Nunito Sans"/>
              <a:cs typeface="Nunito Sans"/>
              <a:sym typeface="Nunito Sans"/>
            </a:endParaRPr>
          </a:p>
          <a:p>
            <a:pPr marL="0" lvl="0" indent="0" rtl="0">
              <a:lnSpc>
                <a:spcPct val="115000"/>
              </a:lnSpc>
              <a:spcBef>
                <a:spcPts val="0"/>
              </a:spcBef>
              <a:spcAft>
                <a:spcPts val="0"/>
              </a:spcAft>
              <a:buNone/>
            </a:pPr>
            <a:r>
              <a:rPr lang="en" sz="900">
                <a:solidFill>
                  <a:schemeClr val="dk1"/>
                </a:solidFill>
                <a:latin typeface="Nunito Sans"/>
                <a:ea typeface="Nunito Sans"/>
                <a:cs typeface="Nunito Sans"/>
                <a:sym typeface="Nunito Sans"/>
              </a:rPr>
              <a:t>Prototype: We want to be able to provide an audio narrative that can accompany the QR-code and string together the story. One of the biggest mysteries is how the fire got started, and we would love to insert tidbits of this information. As well as actual interviews, or audio from those associated with The Great Fire from accounts or readings of newspaper clippings. </a:t>
            </a:r>
            <a:endParaRPr sz="900">
              <a:solidFill>
                <a:schemeClr val="dk1"/>
              </a:solidFill>
              <a:latin typeface="Nunito Sans"/>
              <a:ea typeface="Nunito Sans"/>
              <a:cs typeface="Nunito Sans"/>
              <a:sym typeface="Nunito Sans"/>
            </a:endParaRPr>
          </a:p>
          <a:p>
            <a:pPr marL="0" lvl="0" indent="0" rtl="0">
              <a:lnSpc>
                <a:spcPct val="115000"/>
              </a:lnSpc>
              <a:spcBef>
                <a:spcPts val="0"/>
              </a:spcBef>
              <a:spcAft>
                <a:spcPts val="0"/>
              </a:spcAft>
              <a:buNone/>
            </a:pPr>
            <a:endParaRPr sz="900">
              <a:solidFill>
                <a:schemeClr val="dk1"/>
              </a:solidFill>
              <a:latin typeface="Nunito Sans"/>
              <a:ea typeface="Nunito Sans"/>
              <a:cs typeface="Nunito Sans"/>
              <a:sym typeface="Nunito Sans"/>
            </a:endParaRPr>
          </a:p>
          <a:p>
            <a:pPr marL="0" lvl="0" indent="0" rtl="0">
              <a:lnSpc>
                <a:spcPct val="115000"/>
              </a:lnSpc>
              <a:spcBef>
                <a:spcPts val="0"/>
              </a:spcBef>
              <a:spcAft>
                <a:spcPts val="0"/>
              </a:spcAft>
              <a:buNone/>
            </a:pPr>
            <a:r>
              <a:rPr lang="en" sz="900">
                <a:solidFill>
                  <a:schemeClr val="dk1"/>
                </a:solidFill>
                <a:latin typeface="Nunito Sans"/>
                <a:ea typeface="Nunito Sans"/>
                <a:cs typeface="Nunito Sans"/>
                <a:sym typeface="Nunito Sans"/>
              </a:rPr>
              <a:t>Additional Projects include: collaborating with other institutions, creating physical walking tours people can sign up for (especially in line with events such as The Front Street Market and Nuit Blanche), and creating an open source map where people are able to upload their QR codes down and curate their community story. If someone from Parkdale had an interesting story about the murals they see on their commute, we would love to be able to work with individuals to create this open map of QR-codes.</a:t>
            </a:r>
            <a:endParaRPr sz="900">
              <a:solidFill>
                <a:schemeClr val="dk1"/>
              </a:solidFill>
              <a:latin typeface="Nunito Sans"/>
              <a:ea typeface="Nunito Sans"/>
              <a:cs typeface="Nunito Sans"/>
              <a:sym typeface="Nunito Sans"/>
            </a:endParaRPr>
          </a:p>
          <a:p>
            <a:pPr marL="0" lvl="0" indent="0" rtl="0">
              <a:lnSpc>
                <a:spcPct val="115000"/>
              </a:lnSpc>
              <a:spcBef>
                <a:spcPts val="0"/>
              </a:spcBef>
              <a:spcAft>
                <a:spcPts val="0"/>
              </a:spcAft>
              <a:buNone/>
            </a:pPr>
            <a:endParaRPr sz="900">
              <a:solidFill>
                <a:schemeClr val="dk1"/>
              </a:solidFill>
              <a:latin typeface="Nunito Sans"/>
              <a:ea typeface="Nunito Sans"/>
              <a:cs typeface="Nunito Sans"/>
              <a:sym typeface="Nunito Sans"/>
            </a:endParaRPr>
          </a:p>
          <a:p>
            <a:pPr marL="0" lvl="0" indent="0" rtl="0">
              <a:lnSpc>
                <a:spcPct val="115000"/>
              </a:lnSpc>
              <a:spcBef>
                <a:spcPts val="0"/>
              </a:spcBef>
              <a:spcAft>
                <a:spcPts val="0"/>
              </a:spcAft>
              <a:buNone/>
            </a:pPr>
            <a:r>
              <a:rPr lang="en" sz="900">
                <a:solidFill>
                  <a:schemeClr val="dk1"/>
                </a:solidFill>
                <a:latin typeface="Nunito Sans"/>
                <a:ea typeface="Nunito Sans"/>
                <a:cs typeface="Nunito Sans"/>
                <a:sym typeface="Nunito Sans"/>
              </a:rPr>
              <a:t>Overall: we want the Archives of Ontario to take their material and incorporate it into themes of community building by pairing it with artist and capacity builders. We want to hear people’s stories, and open the floor for discussing our idea of discovery. </a:t>
            </a:r>
            <a:endParaRPr sz="900">
              <a:solidFill>
                <a:schemeClr val="dk1"/>
              </a:solidFill>
              <a:latin typeface="Nunito Sans"/>
              <a:ea typeface="Nunito Sans"/>
              <a:cs typeface="Nunito Sans"/>
              <a:sym typeface="Nunito Sans"/>
            </a:endParaRPr>
          </a:p>
          <a:p>
            <a:pPr marL="0" lvl="0" indent="0" rtl="0">
              <a:lnSpc>
                <a:spcPct val="115000"/>
              </a:lnSpc>
              <a:spcBef>
                <a:spcPts val="0"/>
              </a:spcBef>
              <a:spcAft>
                <a:spcPts val="0"/>
              </a:spcAft>
              <a:buNone/>
            </a:pPr>
            <a:endParaRPr sz="1300">
              <a:solidFill>
                <a:schemeClr val="dk1"/>
              </a:solidFill>
              <a:latin typeface="Nunito Sans"/>
              <a:ea typeface="Nunito Sans"/>
              <a:cs typeface="Nunito Sans"/>
              <a:sym typeface="Nunito Sans"/>
            </a:endParaRPr>
          </a:p>
          <a:p>
            <a:pPr marL="0" lvl="0" indent="0" rtl="0">
              <a:lnSpc>
                <a:spcPct val="115000"/>
              </a:lnSpc>
              <a:spcBef>
                <a:spcPts val="0"/>
              </a:spcBef>
              <a:spcAft>
                <a:spcPts val="0"/>
              </a:spcAft>
              <a:buNone/>
            </a:pPr>
            <a:endParaRPr sz="900">
              <a:solidFill>
                <a:schemeClr val="dk1"/>
              </a:solidFill>
              <a:latin typeface="Nunito Sans"/>
              <a:ea typeface="Nunito Sans"/>
              <a:cs typeface="Nunito Sans"/>
              <a:sym typeface="Nunito San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2" name="Shape 3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2" name="Shape 3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2" name="Shape 3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2" name="Shape 3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2" name="Shape 3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2" name="Shape 3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2" name="Shape 3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2" name="Shape 32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Shape 2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8" name="Shape 2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“Our Agenda”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Shape 2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6" name="Shape 21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Script:</a:t>
            </a:r>
            <a:endParaRPr/>
          </a:p>
          <a:p>
            <a:pPr marL="0" lvl="0" indent="0">
              <a:spcBef>
                <a:spcPts val="0"/>
              </a:spcBef>
              <a:spcAft>
                <a:spcPts val="0"/>
              </a:spcAft>
              <a:buNone/>
            </a:pPr>
            <a:r>
              <a:rPr lang="en"/>
              <a:t>When looking at the issues the Archive had, we outlined three key success factors: accessibility, traffic, and community values. </a:t>
            </a:r>
            <a:endParaRPr/>
          </a:p>
          <a:p>
            <a:pPr marL="0" lvl="0" indent="0">
              <a:spcBef>
                <a:spcPts val="0"/>
              </a:spcBef>
              <a:spcAft>
                <a:spcPts val="0"/>
              </a:spcAft>
              <a:buNone/>
            </a:pPr>
            <a:endParaRPr/>
          </a:p>
          <a:p>
            <a:pPr marL="0" lvl="0" indent="0">
              <a:spcBef>
                <a:spcPts val="0"/>
              </a:spcBef>
              <a:spcAft>
                <a:spcPts val="0"/>
              </a:spcAft>
              <a:buNone/>
            </a:pPr>
            <a:r>
              <a:rPr lang="en"/>
              <a:t>Accessibility:</a:t>
            </a:r>
            <a:endParaRPr/>
          </a:p>
          <a:p>
            <a:pPr marL="0" lvl="0" indent="0">
              <a:spcBef>
                <a:spcPts val="0"/>
              </a:spcBef>
              <a:spcAft>
                <a:spcPts val="0"/>
              </a:spcAft>
              <a:buNone/>
            </a:pPr>
            <a:r>
              <a:rPr lang="en"/>
              <a:t>We realized they had different modes of communication, online, in-person, phone, mail, interlibrary loan. Visiting the website, accessing records and visiting the building in-person are the most popular activities. Most archive customers are very computer-focused; over 4-in-5 have visited the website and turned to it as the first step when looking to access a record. However not everything is digitized, and there is room for easier navigation and search of information. </a:t>
            </a:r>
            <a:endParaRPr/>
          </a:p>
          <a:p>
            <a:pPr marL="0" lvl="0" indent="0">
              <a:spcBef>
                <a:spcPts val="0"/>
              </a:spcBef>
              <a:spcAft>
                <a:spcPts val="0"/>
              </a:spcAft>
              <a:buNone/>
            </a:pPr>
            <a:endParaRPr/>
          </a:p>
          <a:p>
            <a:pPr marL="0" lvl="0" indent="0">
              <a:spcBef>
                <a:spcPts val="0"/>
              </a:spcBef>
              <a:spcAft>
                <a:spcPts val="0"/>
              </a:spcAft>
              <a:buNone/>
            </a:pPr>
            <a:r>
              <a:rPr lang="en"/>
              <a:t>One of the findings they did in a survey was that there is frustration (Archives of Ontario 2017 Survey report) the building location is not easily accessible to the public. Some of this is a result from the hours of operation, making it very difficult to visit in an average work/school day. </a:t>
            </a:r>
            <a:endParaRPr/>
          </a:p>
          <a:p>
            <a:pPr marL="0" lvl="0" indent="0">
              <a:spcBef>
                <a:spcPts val="0"/>
              </a:spcBef>
              <a:spcAft>
                <a:spcPts val="0"/>
              </a:spcAft>
              <a:buNone/>
            </a:pPr>
            <a:endParaRPr/>
          </a:p>
          <a:p>
            <a:pPr marL="0" lvl="0" indent="0">
              <a:spcBef>
                <a:spcPts val="0"/>
              </a:spcBef>
              <a:spcAft>
                <a:spcPts val="0"/>
              </a:spcAft>
              <a:buNone/>
            </a:pPr>
            <a:r>
              <a:rPr lang="en"/>
              <a:t>Traffic:</a:t>
            </a:r>
            <a:endParaRPr/>
          </a:p>
          <a:p>
            <a:pPr marL="0" lvl="0" indent="0" rtl="0">
              <a:spcBef>
                <a:spcPts val="0"/>
              </a:spcBef>
              <a:spcAft>
                <a:spcPts val="0"/>
              </a:spcAft>
              <a:buNone/>
            </a:pPr>
            <a:r>
              <a:rPr lang="en"/>
              <a:t>We wanted to look at the key demographic who use the archive. We wanted to see how to get young people such as ourselves interested in the archive. We noticed that in the survey not a lot of young-adults, or youth had participated in comparison to those who were 45 - 65 years old. In a customer survey by the Archives of Ontario, 41% of the respondents were 45 - 65 years old. Only 4% were 19 - 24 years old, 27% were 25 - 44 years old. We wanted to see how we could drive these users?</a:t>
            </a:r>
            <a:endParaRPr/>
          </a:p>
          <a:p>
            <a:pPr marL="0" lvl="0" indent="0">
              <a:spcBef>
                <a:spcPts val="0"/>
              </a:spcBef>
              <a:spcAft>
                <a:spcPts val="0"/>
              </a:spcAft>
              <a:buNone/>
            </a:pPr>
            <a:endParaRPr/>
          </a:p>
          <a:p>
            <a:pPr marL="0" lvl="0" indent="0">
              <a:spcBef>
                <a:spcPts val="0"/>
              </a:spcBef>
              <a:spcAft>
                <a:spcPts val="0"/>
              </a:spcAft>
              <a:buNone/>
            </a:pPr>
            <a:r>
              <a:rPr lang="en"/>
              <a:t>Community Value:</a:t>
            </a:r>
            <a:endParaRPr/>
          </a:p>
          <a:p>
            <a:pPr marL="0" lvl="0" indent="0" rtl="0">
              <a:spcBef>
                <a:spcPts val="0"/>
              </a:spcBef>
              <a:spcAft>
                <a:spcPts val="0"/>
              </a:spcAft>
              <a:buNone/>
            </a:pPr>
            <a:r>
              <a:rPr lang="en"/>
              <a:t>The Archives of Ontario is an institution that provides information to preserving different sources of information. As we can see the city of Toronto is constantly changing from large scale improvement plans to the new post-secondary students that flock into the city. How could we combine the information and resource the archive has in relation to our identity, and communities here in Toronto?</a:t>
            </a:r>
            <a:endParaRPr sz="900">
              <a:solidFill>
                <a:schemeClr val="dk2"/>
              </a:solidFill>
              <a:latin typeface="Nunito Sans"/>
              <a:ea typeface="Nunito Sans"/>
              <a:cs typeface="Nunito Sans"/>
              <a:sym typeface="Nunito Sans"/>
            </a:endParaRPr>
          </a:p>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Shape 2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3" name="Shape 22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a:solidFill>
                  <a:schemeClr val="dk1"/>
                </a:solidFill>
              </a:rPr>
              <a:t>Script (Elevator Pitch):</a:t>
            </a:r>
            <a:endParaRPr>
              <a:solidFill>
                <a:schemeClr val="dk1"/>
              </a:solidFill>
            </a:endParaRPr>
          </a:p>
          <a:p>
            <a:pPr marL="0" lvl="0" indent="0" rtl="0">
              <a:lnSpc>
                <a:spcPct val="115000"/>
              </a:lnSpc>
              <a:spcBef>
                <a:spcPts val="0"/>
              </a:spcBef>
              <a:spcAft>
                <a:spcPts val="0"/>
              </a:spcAft>
              <a:buNone/>
            </a:pPr>
            <a:endParaRPr>
              <a:solidFill>
                <a:schemeClr val="dk1"/>
              </a:solidFill>
            </a:endParaRPr>
          </a:p>
          <a:p>
            <a:pPr marL="0" lvl="0" indent="0" rtl="0">
              <a:lnSpc>
                <a:spcPct val="115000"/>
              </a:lnSpc>
              <a:spcBef>
                <a:spcPts val="0"/>
              </a:spcBef>
              <a:spcAft>
                <a:spcPts val="0"/>
              </a:spcAft>
              <a:buClr>
                <a:schemeClr val="dk1"/>
              </a:buClr>
              <a:buSzPts val="1100"/>
              <a:buFont typeface="Arial"/>
              <a:buNone/>
            </a:pPr>
            <a:r>
              <a:rPr lang="en">
                <a:solidFill>
                  <a:schemeClr val="dk1"/>
                </a:solidFill>
              </a:rPr>
              <a:t>“We decided to look at how to drive more traffic to the physical facility and raise interest in the archives. Our goal is to bring the archives to life for a younger audience. A little over 100 years a fire would break out and lead to the majority of Front Street to disappear within nine hours. We have launched a QR-code tour to learn the history of </a:t>
            </a:r>
            <a:r>
              <a:rPr lang="en" i="1">
                <a:solidFill>
                  <a:schemeClr val="dk1"/>
                </a:solidFill>
              </a:rPr>
              <a:t>The Great Fire of Toronto</a:t>
            </a:r>
            <a:r>
              <a:rPr lang="en">
                <a:solidFill>
                  <a:schemeClr val="dk1"/>
                </a:solidFill>
              </a:rPr>
              <a:t>. And to learn how the fire has shaped Front Street to what it is now.”</a:t>
            </a:r>
            <a:endParaRPr sz="2400" i="1">
              <a:solidFill>
                <a:schemeClr val="dk2"/>
              </a:solidFill>
              <a:latin typeface="Georgia"/>
              <a:ea typeface="Georgia"/>
              <a:cs typeface="Georgia"/>
              <a:sym typeface="Georgia"/>
            </a:endParaRPr>
          </a:p>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Shape 2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9" name="Shape 22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a:solidFill>
                  <a:schemeClr val="dk1"/>
                </a:solidFill>
              </a:rPr>
              <a:t>Script:</a:t>
            </a:r>
            <a:endParaRPr>
              <a:solidFill>
                <a:schemeClr val="dk1"/>
              </a:solidFill>
            </a:endParaRPr>
          </a:p>
          <a:p>
            <a:pPr marL="0" lvl="0" indent="0" rtl="0">
              <a:lnSpc>
                <a:spcPct val="115000"/>
              </a:lnSpc>
              <a:spcBef>
                <a:spcPts val="0"/>
              </a:spcBef>
              <a:spcAft>
                <a:spcPts val="0"/>
              </a:spcAft>
              <a:buNone/>
            </a:pPr>
            <a:r>
              <a:rPr lang="en">
                <a:solidFill>
                  <a:schemeClr val="dk1"/>
                </a:solidFill>
              </a:rPr>
              <a:t>We created a QR-code tour, where different spots in and around Front Street focus on the story about </a:t>
            </a:r>
            <a:r>
              <a:rPr lang="en" i="1">
                <a:solidFill>
                  <a:schemeClr val="dk1"/>
                </a:solidFill>
              </a:rPr>
              <a:t>The Great Fire of Toronto</a:t>
            </a:r>
            <a:r>
              <a:rPr lang="en">
                <a:solidFill>
                  <a:schemeClr val="dk1"/>
                </a:solidFill>
              </a:rPr>
              <a:t>. With three basic motions: scan the QR code, tap on which segment you are interested, and swipe to learn more.</a:t>
            </a:r>
            <a:endParaRPr>
              <a:solidFill>
                <a:schemeClr val="dk1"/>
              </a:solidFill>
            </a:endParaRPr>
          </a:p>
          <a:p>
            <a:pPr marL="0" lvl="0" indent="0" rtl="0">
              <a:lnSpc>
                <a:spcPct val="115000"/>
              </a:lnSpc>
              <a:spcBef>
                <a:spcPts val="0"/>
              </a:spcBef>
              <a:spcAft>
                <a:spcPts val="0"/>
              </a:spcAft>
              <a:buNone/>
            </a:pPr>
            <a:endParaRPr>
              <a:solidFill>
                <a:schemeClr val="dk1"/>
              </a:solidFill>
            </a:endParaRPr>
          </a:p>
          <a:p>
            <a:pPr marL="0" lvl="0" indent="0" rtl="0">
              <a:lnSpc>
                <a:spcPct val="115000"/>
              </a:lnSpc>
              <a:spcBef>
                <a:spcPts val="0"/>
              </a:spcBef>
              <a:spcAft>
                <a:spcPts val="0"/>
              </a:spcAft>
              <a:buNone/>
            </a:pPr>
            <a:r>
              <a:rPr lang="en">
                <a:solidFill>
                  <a:schemeClr val="dk1"/>
                </a:solidFill>
              </a:rPr>
              <a:t>What is not available in the presentation slide is the ability to use a sensor trigger. In one of the artifacts, it allows you to tilt your phone to scan the image–similar to AR.</a:t>
            </a:r>
            <a:endParaRPr>
              <a:solidFill>
                <a:schemeClr val="dk1"/>
              </a:solidFill>
            </a:endParaRPr>
          </a:p>
          <a:p>
            <a:pPr marL="0" lvl="0" indent="0" rtl="0">
              <a:lnSpc>
                <a:spcPct val="115000"/>
              </a:lnSpc>
              <a:spcBef>
                <a:spcPts val="0"/>
              </a:spcBef>
              <a:spcAft>
                <a:spcPts val="0"/>
              </a:spcAft>
              <a:buNone/>
            </a:pPr>
            <a:endParaRPr>
              <a:solidFill>
                <a:schemeClr val="dk1"/>
              </a:solidFill>
            </a:endParaRPr>
          </a:p>
          <a:p>
            <a:pPr marL="0" lvl="0" indent="0" rtl="0">
              <a:lnSpc>
                <a:spcPct val="115000"/>
              </a:lnSpc>
              <a:spcBef>
                <a:spcPts val="0"/>
              </a:spcBef>
              <a:spcAft>
                <a:spcPts val="0"/>
              </a:spcAft>
              <a:buClr>
                <a:schemeClr val="dk1"/>
              </a:buClr>
              <a:buSzPts val="1100"/>
              <a:buFont typeface="Arial"/>
              <a:buNone/>
            </a:pPr>
            <a:r>
              <a:rPr lang="en">
                <a:solidFill>
                  <a:schemeClr val="dk1"/>
                </a:solidFill>
              </a:rPr>
              <a:t>For this, we wanted to reach an area that has a high traffic population–Front Street. From tourist, vendors, and regular commuters, we wanted to raise awareness on the archive by bringing the narrative to the user. We also wanted to explore the history of Toronto, and how the fire has now shaped Front Street to what it is now. </a:t>
            </a:r>
            <a:endParaRPr sz="1000" i="1">
              <a:solidFill>
                <a:schemeClr val="dk1"/>
              </a:solidFill>
              <a:latin typeface="Nunito Sans"/>
              <a:ea typeface="Nunito Sans"/>
              <a:cs typeface="Nunito Sans"/>
              <a:sym typeface="Nunito Sans"/>
            </a:endParaRPr>
          </a:p>
          <a:p>
            <a:pPr marL="0" lvl="0" indent="0" rtl="0">
              <a:lnSpc>
                <a:spcPct val="115000"/>
              </a:lnSpc>
              <a:spcBef>
                <a:spcPts val="0"/>
              </a:spcBef>
              <a:spcAft>
                <a:spcPts val="0"/>
              </a:spcAft>
              <a:buClr>
                <a:schemeClr val="dk1"/>
              </a:buClr>
              <a:buSzPts val="1100"/>
              <a:buFont typeface="Arial"/>
              <a:buNone/>
            </a:pPr>
            <a:endParaRPr sz="1000" i="1">
              <a:solidFill>
                <a:schemeClr val="dk1"/>
              </a:solidFill>
              <a:latin typeface="Nunito Sans"/>
              <a:ea typeface="Nunito Sans"/>
              <a:cs typeface="Nunito Sans"/>
              <a:sym typeface="Nunito Sans"/>
            </a:endParaRPr>
          </a:p>
          <a:p>
            <a:pPr marL="0" lvl="0" indent="0" rtl="0">
              <a:lnSpc>
                <a:spcPct val="115000"/>
              </a:lnSpc>
              <a:spcBef>
                <a:spcPts val="0"/>
              </a:spcBef>
              <a:spcAft>
                <a:spcPts val="0"/>
              </a:spcAft>
              <a:buClr>
                <a:schemeClr val="dk1"/>
              </a:buClr>
              <a:buSzPts val="1100"/>
              <a:buFont typeface="Arial"/>
              <a:buNone/>
            </a:pPr>
            <a:r>
              <a:rPr lang="en" sz="1000">
                <a:solidFill>
                  <a:schemeClr val="dk1"/>
                </a:solidFill>
                <a:latin typeface="Nunito Sans"/>
                <a:ea typeface="Nunito Sans"/>
                <a:cs typeface="Nunito Sans"/>
                <a:sym typeface="Nunito Sans"/>
              </a:rPr>
              <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Shape 2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6" name="Shape 23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Script:</a:t>
            </a:r>
            <a:endParaRPr/>
          </a:p>
          <a:p>
            <a:pPr marL="0" lvl="0" indent="0">
              <a:spcBef>
                <a:spcPts val="0"/>
              </a:spcBef>
              <a:spcAft>
                <a:spcPts val="0"/>
              </a:spcAft>
              <a:buNone/>
            </a:pPr>
            <a:endParaRPr/>
          </a:p>
          <a:p>
            <a:pPr marL="0" lvl="0" indent="0">
              <a:spcBef>
                <a:spcPts val="0"/>
              </a:spcBef>
              <a:spcAft>
                <a:spcPts val="0"/>
              </a:spcAft>
              <a:buNone/>
            </a:pPr>
            <a:r>
              <a:rPr lang="en"/>
              <a:t>I will be going over briefly about our personas. Through our survey and user-testing, we were able to compile information on how our prototype can be scalable and useful for different community members. As you can see here: university student, a city planner, an employee in the financial district, and a tourist. In the next slide you will learn how we wish to further expand to reach these audience members.</a:t>
            </a:r>
            <a:endParaRPr/>
          </a:p>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Shape 2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9" name="Shape 24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Shape 2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5" name="Shape 26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Shape 2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2" name="Shape 28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slide=next"/><Relationship Id="rId2" Type="http://schemas.openxmlformats.org/officeDocument/2006/relationships/hyperlink" Target="#slide=previou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openxmlformats.org/officeDocument/2006/relationships/hyperlink" Target="#slide=next"/><Relationship Id="rId2" Type="http://schemas.openxmlformats.org/officeDocument/2006/relationships/hyperlink" Target="#slide=previou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slide=next"/><Relationship Id="rId2" Type="http://schemas.openxmlformats.org/officeDocument/2006/relationships/hyperlink" Target="#slide=previou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54"/>
        <p:cNvGrpSpPr/>
        <p:nvPr/>
      </p:nvGrpSpPr>
      <p:grpSpPr>
        <a:xfrm>
          <a:off x="0" y="0"/>
          <a:ext cx="0" cy="0"/>
          <a:chOff x="0" y="0"/>
          <a:chExt cx="0" cy="0"/>
        </a:xfrm>
      </p:grpSpPr>
      <p:sp>
        <p:nvSpPr>
          <p:cNvPr id="55" name="Shape 55"/>
          <p:cNvSpPr/>
          <p:nvPr/>
        </p:nvSpPr>
        <p:spPr>
          <a:xfrm flipH="1">
            <a:off x="-688"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Shape 56"/>
          <p:cNvSpPr txBox="1">
            <a:spLocks noGrp="1"/>
          </p:cNvSpPr>
          <p:nvPr>
            <p:ph type="ctrTitle"/>
          </p:nvPr>
        </p:nvSpPr>
        <p:spPr>
          <a:xfrm>
            <a:off x="468925" y="2387250"/>
            <a:ext cx="3636600" cy="2259000"/>
          </a:xfrm>
          <a:prstGeom prst="rect">
            <a:avLst/>
          </a:prstGeom>
        </p:spPr>
        <p:txBody>
          <a:bodyPr spcFirstLastPara="1" wrap="square" lIns="91425" tIns="91425" rIns="91425" bIns="91425" anchor="t" anchorCtr="0"/>
          <a:lstStyle>
            <a:lvl1pPr lvl="0" rtl="0">
              <a:spcBef>
                <a:spcPts val="0"/>
              </a:spcBef>
              <a:spcAft>
                <a:spcPts val="0"/>
              </a:spcAft>
              <a:buClr>
                <a:srgbClr val="F67031"/>
              </a:buClr>
              <a:buSzPts val="3000"/>
              <a:buNone/>
              <a:defRPr sz="3000" b="1">
                <a:solidFill>
                  <a:srgbClr val="F67031"/>
                </a:solidFill>
              </a:defRPr>
            </a:lvl1pPr>
            <a:lvl2pPr lvl="1" rtl="0">
              <a:spcBef>
                <a:spcPts val="0"/>
              </a:spcBef>
              <a:spcAft>
                <a:spcPts val="0"/>
              </a:spcAft>
              <a:buClr>
                <a:srgbClr val="F67031"/>
              </a:buClr>
              <a:buSzPts val="3000"/>
              <a:buNone/>
              <a:defRPr sz="3000" b="1">
                <a:solidFill>
                  <a:srgbClr val="F67031"/>
                </a:solidFill>
              </a:defRPr>
            </a:lvl2pPr>
            <a:lvl3pPr lvl="2" rtl="0">
              <a:spcBef>
                <a:spcPts val="0"/>
              </a:spcBef>
              <a:spcAft>
                <a:spcPts val="0"/>
              </a:spcAft>
              <a:buClr>
                <a:srgbClr val="F67031"/>
              </a:buClr>
              <a:buSzPts val="3000"/>
              <a:buNone/>
              <a:defRPr sz="3000" b="1">
                <a:solidFill>
                  <a:srgbClr val="F67031"/>
                </a:solidFill>
              </a:defRPr>
            </a:lvl3pPr>
            <a:lvl4pPr lvl="3" rtl="0">
              <a:spcBef>
                <a:spcPts val="0"/>
              </a:spcBef>
              <a:spcAft>
                <a:spcPts val="0"/>
              </a:spcAft>
              <a:buClr>
                <a:srgbClr val="F67031"/>
              </a:buClr>
              <a:buSzPts val="3000"/>
              <a:buNone/>
              <a:defRPr sz="3000" b="1">
                <a:solidFill>
                  <a:srgbClr val="F67031"/>
                </a:solidFill>
              </a:defRPr>
            </a:lvl4pPr>
            <a:lvl5pPr lvl="4" rtl="0">
              <a:spcBef>
                <a:spcPts val="0"/>
              </a:spcBef>
              <a:spcAft>
                <a:spcPts val="0"/>
              </a:spcAft>
              <a:buClr>
                <a:srgbClr val="F67031"/>
              </a:buClr>
              <a:buSzPts val="3000"/>
              <a:buNone/>
              <a:defRPr sz="3000" b="1">
                <a:solidFill>
                  <a:srgbClr val="F67031"/>
                </a:solidFill>
              </a:defRPr>
            </a:lvl5pPr>
            <a:lvl6pPr lvl="5" rtl="0">
              <a:spcBef>
                <a:spcPts val="0"/>
              </a:spcBef>
              <a:spcAft>
                <a:spcPts val="0"/>
              </a:spcAft>
              <a:buClr>
                <a:srgbClr val="F67031"/>
              </a:buClr>
              <a:buSzPts val="3000"/>
              <a:buNone/>
              <a:defRPr sz="3000" b="1">
                <a:solidFill>
                  <a:srgbClr val="F67031"/>
                </a:solidFill>
              </a:defRPr>
            </a:lvl6pPr>
            <a:lvl7pPr lvl="6" rtl="0">
              <a:spcBef>
                <a:spcPts val="0"/>
              </a:spcBef>
              <a:spcAft>
                <a:spcPts val="0"/>
              </a:spcAft>
              <a:buClr>
                <a:srgbClr val="F67031"/>
              </a:buClr>
              <a:buSzPts val="3000"/>
              <a:buNone/>
              <a:defRPr sz="3000" b="1">
                <a:solidFill>
                  <a:srgbClr val="F67031"/>
                </a:solidFill>
              </a:defRPr>
            </a:lvl7pPr>
            <a:lvl8pPr lvl="7" rtl="0">
              <a:spcBef>
                <a:spcPts val="0"/>
              </a:spcBef>
              <a:spcAft>
                <a:spcPts val="0"/>
              </a:spcAft>
              <a:buClr>
                <a:srgbClr val="F67031"/>
              </a:buClr>
              <a:buSzPts val="3000"/>
              <a:buNone/>
              <a:defRPr sz="3000" b="1">
                <a:solidFill>
                  <a:srgbClr val="F67031"/>
                </a:solidFill>
              </a:defRPr>
            </a:lvl8pPr>
            <a:lvl9pPr lvl="8" rtl="0">
              <a:spcBef>
                <a:spcPts val="0"/>
              </a:spcBef>
              <a:spcAft>
                <a:spcPts val="0"/>
              </a:spcAft>
              <a:buClr>
                <a:srgbClr val="F67031"/>
              </a:buClr>
              <a:buSzPts val="3000"/>
              <a:buNone/>
              <a:defRPr sz="3000" b="1">
                <a:solidFill>
                  <a:srgbClr val="F67031"/>
                </a:solidFill>
              </a:defRPr>
            </a:lvl9pPr>
          </a:lstStyle>
          <a:p>
            <a:endParaRPr/>
          </a:p>
        </p:txBody>
      </p:sp>
      <p:sp>
        <p:nvSpPr>
          <p:cNvPr id="57" name="Shape 57"/>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58"/>
        <p:cNvGrpSpPr/>
        <p:nvPr/>
      </p:nvGrpSpPr>
      <p:grpSpPr>
        <a:xfrm>
          <a:off x="0" y="0"/>
          <a:ext cx="0" cy="0"/>
          <a:chOff x="0" y="0"/>
          <a:chExt cx="0" cy="0"/>
        </a:xfrm>
      </p:grpSpPr>
      <p:sp>
        <p:nvSpPr>
          <p:cNvPr id="59" name="Shape 59"/>
          <p:cNvSpPr/>
          <p:nvPr/>
        </p:nvSpPr>
        <p:spPr>
          <a:xfrm flipH="1">
            <a:off x="-7125" y="0"/>
            <a:ext cx="2592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1" name="Shape 61"/>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62" name="Shape 62"/>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lstStyle>
            <a:lvl1pPr lvl="0" rtl="0">
              <a:spcBef>
                <a:spcPts val="0"/>
              </a:spcBef>
              <a:spcAft>
                <a:spcPts val="0"/>
              </a:spcAft>
              <a:buClr>
                <a:srgbClr val="999999"/>
              </a:buClr>
              <a:buSzPts val="1400"/>
              <a:buFont typeface="Georgia"/>
              <a:buNone/>
              <a:defRPr i="1">
                <a:solidFill>
                  <a:srgbClr val="999999"/>
                </a:solidFill>
                <a:latin typeface="Georgia"/>
                <a:ea typeface="Georgia"/>
                <a:cs typeface="Georgia"/>
                <a:sym typeface="Georgia"/>
              </a:defRPr>
            </a:lvl1pPr>
            <a:lvl2pPr lvl="1"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2pPr>
            <a:lvl3pPr lvl="2"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3pPr>
            <a:lvl4pPr lvl="3"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4pPr>
            <a:lvl5pPr lvl="4"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5pPr>
            <a:lvl6pPr lvl="5"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6pPr>
            <a:lvl7pPr lvl="6"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7pPr>
            <a:lvl8pPr lvl="7"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8pPr>
            <a:lvl9pPr lvl="8"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9pPr>
          </a:lstStyle>
          <a:p>
            <a:endParaRPr/>
          </a:p>
        </p:txBody>
      </p:sp>
      <p:sp>
        <p:nvSpPr>
          <p:cNvPr id="63" name="Shape 6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TITLE_1_2">
    <p:spTree>
      <p:nvGrpSpPr>
        <p:cNvPr id="1" name="Shape 64"/>
        <p:cNvGrpSpPr/>
        <p:nvPr/>
      </p:nvGrpSpPr>
      <p:grpSpPr>
        <a:xfrm>
          <a:off x="0" y="0"/>
          <a:ext cx="0" cy="0"/>
          <a:chOff x="0" y="0"/>
          <a:chExt cx="0" cy="0"/>
        </a:xfrm>
      </p:grpSpPr>
      <p:sp>
        <p:nvSpPr>
          <p:cNvPr id="65" name="Shape 65"/>
          <p:cNvSpPr/>
          <p:nvPr/>
        </p:nvSpPr>
        <p:spPr>
          <a:xfrm flipH="1">
            <a:off x="4568412"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6" name="Shape 66"/>
          <p:cNvSpPr txBox="1">
            <a:spLocks noGrp="1"/>
          </p:cNvSpPr>
          <p:nvPr>
            <p:ph type="subTitle" idx="1"/>
          </p:nvPr>
        </p:nvSpPr>
        <p:spPr>
          <a:xfrm>
            <a:off x="646550" y="1989500"/>
            <a:ext cx="3246900" cy="21264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1400"/>
              <a:buFont typeface="Georgia"/>
              <a:buNone/>
              <a:defRPr i="1">
                <a:solidFill>
                  <a:srgbClr val="FFFFFF"/>
                </a:solidFill>
                <a:latin typeface="Georgia"/>
                <a:ea typeface="Georgia"/>
                <a:cs typeface="Georgia"/>
                <a:sym typeface="Georgia"/>
              </a:defRPr>
            </a:lvl1pPr>
            <a:lvl2pPr lvl="1"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2pPr>
            <a:lvl3pPr lvl="2"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3pPr>
            <a:lvl4pPr lvl="3"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4pPr>
            <a:lvl5pPr lvl="4"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5pPr>
            <a:lvl6pPr lvl="5"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6pPr>
            <a:lvl7pPr lvl="6"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7pPr>
            <a:lvl8pPr lvl="7"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8pPr>
            <a:lvl9pPr lvl="8"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9pPr>
          </a:lstStyle>
          <a:p>
            <a:endParaRPr/>
          </a:p>
        </p:txBody>
      </p:sp>
      <p:sp>
        <p:nvSpPr>
          <p:cNvPr id="67" name="Shape 6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68" name="Shape 68"/>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9" name="Shape 69"/>
          <p:cNvSpPr txBox="1">
            <a:spLocks noGrp="1"/>
          </p:cNvSpPr>
          <p:nvPr>
            <p:ph type="body" idx="2"/>
          </p:nvPr>
        </p:nvSpPr>
        <p:spPr>
          <a:xfrm>
            <a:off x="5130225" y="1016000"/>
            <a:ext cx="3470700" cy="3099900"/>
          </a:xfrm>
          <a:prstGeom prst="rect">
            <a:avLst/>
          </a:prstGeom>
        </p:spPr>
        <p:txBody>
          <a:bodyPr spcFirstLastPara="1" wrap="square" lIns="91425" tIns="91425" rIns="91425" bIns="91425" anchor="t" anchorCtr="0"/>
          <a:lstStyle>
            <a:lvl1pPr marL="457200" lvl="0" indent="-342900" rtl="0">
              <a:spcBef>
                <a:spcPts val="0"/>
              </a:spcBef>
              <a:spcAft>
                <a:spcPts val="0"/>
              </a:spcAft>
              <a:buClr>
                <a:srgbClr val="F67031"/>
              </a:buClr>
              <a:buSzPts val="1800"/>
              <a:buAutoNum type="arabicPeriod"/>
              <a:defRPr sz="1800"/>
            </a:lvl1pPr>
            <a:lvl2pPr marL="914400" lvl="1" indent="-317500" rtl="0">
              <a:spcBef>
                <a:spcPts val="1000"/>
              </a:spcBef>
              <a:spcAft>
                <a:spcPts val="0"/>
              </a:spcAft>
              <a:buSzPts val="1400"/>
              <a:buAutoNum type="alphaLcPeriod"/>
              <a:defRPr>
                <a:solidFill>
                  <a:srgbClr val="999999"/>
                </a:solidFill>
              </a:defRPr>
            </a:lvl2pPr>
            <a:lvl3pPr marL="1371600" lvl="2" indent="-317500" rtl="0">
              <a:spcBef>
                <a:spcPts val="1000"/>
              </a:spcBef>
              <a:spcAft>
                <a:spcPts val="0"/>
              </a:spcAft>
              <a:buSzPts val="1400"/>
              <a:buAutoNum type="romanLcPeriod"/>
              <a:defRPr>
                <a:solidFill>
                  <a:srgbClr val="999999"/>
                </a:solidFill>
              </a:defRPr>
            </a:lvl3pPr>
            <a:lvl4pPr marL="1828800" lvl="3" indent="-317500" rtl="0">
              <a:spcBef>
                <a:spcPts val="1000"/>
              </a:spcBef>
              <a:spcAft>
                <a:spcPts val="0"/>
              </a:spcAft>
              <a:buSzPts val="1400"/>
              <a:buAutoNum type="arabicPeriod"/>
              <a:defRPr>
                <a:solidFill>
                  <a:srgbClr val="999999"/>
                </a:solidFill>
              </a:defRPr>
            </a:lvl4pPr>
            <a:lvl5pPr marL="2286000" lvl="4" indent="-317500" rtl="0">
              <a:spcBef>
                <a:spcPts val="1000"/>
              </a:spcBef>
              <a:spcAft>
                <a:spcPts val="0"/>
              </a:spcAft>
              <a:buClr>
                <a:srgbClr val="999999"/>
              </a:buClr>
              <a:buSzPts val="1400"/>
              <a:buAutoNum type="alphaLcPeriod"/>
              <a:defRPr>
                <a:solidFill>
                  <a:srgbClr val="999999"/>
                </a:solidFill>
              </a:defRPr>
            </a:lvl5pPr>
            <a:lvl6pPr marL="2743200" lvl="5" indent="-317500" rtl="0">
              <a:spcBef>
                <a:spcPts val="1000"/>
              </a:spcBef>
              <a:spcAft>
                <a:spcPts val="0"/>
              </a:spcAft>
              <a:buClr>
                <a:srgbClr val="999999"/>
              </a:buClr>
              <a:buSzPts val="1400"/>
              <a:buAutoNum type="romanLcPeriod"/>
              <a:defRPr>
                <a:solidFill>
                  <a:srgbClr val="999999"/>
                </a:solidFill>
              </a:defRPr>
            </a:lvl6pPr>
            <a:lvl7pPr marL="3200400" lvl="6" indent="-317500" rtl="0">
              <a:spcBef>
                <a:spcPts val="1000"/>
              </a:spcBef>
              <a:spcAft>
                <a:spcPts val="0"/>
              </a:spcAft>
              <a:buClr>
                <a:srgbClr val="999999"/>
              </a:buClr>
              <a:buSzPts val="1400"/>
              <a:buAutoNum type="arabicPeriod"/>
              <a:defRPr>
                <a:solidFill>
                  <a:srgbClr val="999999"/>
                </a:solidFill>
              </a:defRPr>
            </a:lvl7pPr>
            <a:lvl8pPr marL="3657600" lvl="7" indent="-317500" rtl="0">
              <a:spcBef>
                <a:spcPts val="1000"/>
              </a:spcBef>
              <a:spcAft>
                <a:spcPts val="0"/>
              </a:spcAft>
              <a:buClr>
                <a:srgbClr val="999999"/>
              </a:buClr>
              <a:buSzPts val="1400"/>
              <a:buAutoNum type="alphaLcPeriod"/>
              <a:defRPr>
                <a:solidFill>
                  <a:srgbClr val="999999"/>
                </a:solidFill>
              </a:defRPr>
            </a:lvl8pPr>
            <a:lvl9pPr marL="4114800" lvl="8" indent="-317500" rtl="0">
              <a:spcBef>
                <a:spcPts val="1000"/>
              </a:spcBef>
              <a:spcAft>
                <a:spcPts val="1000"/>
              </a:spcAft>
              <a:buClr>
                <a:srgbClr val="999999"/>
              </a:buClr>
              <a:buSzPts val="1400"/>
              <a:buAutoNum type="romanLcPeriod"/>
              <a:defRPr>
                <a:solidFill>
                  <a:srgbClr val="999999"/>
                </a:solidFill>
              </a:defRPr>
            </a:lvl9pPr>
          </a:lstStyle>
          <a:p>
            <a:endParaRPr/>
          </a:p>
        </p:txBody>
      </p:sp>
      <p:sp>
        <p:nvSpPr>
          <p:cNvPr id="70" name="Shape 70"/>
          <p:cNvSpPr txBox="1">
            <a:spLocks noGrp="1"/>
          </p:cNvSpPr>
          <p:nvPr>
            <p:ph type="title"/>
          </p:nvPr>
        </p:nvSpPr>
        <p:spPr>
          <a:xfrm>
            <a:off x="646573" y="1016000"/>
            <a:ext cx="3246900" cy="9735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71"/>
        <p:cNvGrpSpPr/>
        <p:nvPr/>
      </p:nvGrpSpPr>
      <p:grpSpPr>
        <a:xfrm>
          <a:off x="0" y="0"/>
          <a:ext cx="0" cy="0"/>
          <a:chOff x="0" y="0"/>
          <a:chExt cx="0" cy="0"/>
        </a:xfrm>
      </p:grpSpPr>
      <p:sp>
        <p:nvSpPr>
          <p:cNvPr id="72" name="Shape 72"/>
          <p:cNvSpPr/>
          <p:nvPr/>
        </p:nvSpPr>
        <p:spPr>
          <a:xfrm rot="5400000" flipH="1">
            <a:off x="4518950" y="-3360875"/>
            <a:ext cx="113100" cy="91512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3" name="Shape 73"/>
          <p:cNvSpPr/>
          <p:nvPr/>
        </p:nvSpPr>
        <p:spPr>
          <a:xfrm>
            <a:off x="-7125" y="1271275"/>
            <a:ext cx="9151200" cy="38721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txBox="1">
            <a:spLocks noGrp="1"/>
          </p:cNvSpPr>
          <p:nvPr>
            <p:ph type="body" idx="1"/>
          </p:nvPr>
        </p:nvSpPr>
        <p:spPr>
          <a:xfrm>
            <a:off x="1847275" y="1704600"/>
            <a:ext cx="5449500" cy="2714700"/>
          </a:xfrm>
          <a:prstGeom prst="rect">
            <a:avLst/>
          </a:prstGeom>
        </p:spPr>
        <p:txBody>
          <a:bodyPr spcFirstLastPara="1" wrap="square" lIns="91425" tIns="91425" rIns="91425" bIns="91425" anchor="t" anchorCtr="0"/>
          <a:lstStyle>
            <a:lvl1pPr marL="457200" lvl="0" indent="-381000" algn="ctr" rtl="0">
              <a:spcBef>
                <a:spcPts val="600"/>
              </a:spcBef>
              <a:spcAft>
                <a:spcPts val="0"/>
              </a:spcAft>
              <a:buSzPts val="2400"/>
              <a:buFont typeface="Georgia"/>
              <a:buChar char="▪"/>
              <a:defRPr sz="2400" i="1">
                <a:latin typeface="Georgia"/>
                <a:ea typeface="Georgia"/>
                <a:cs typeface="Georgia"/>
                <a:sym typeface="Georgia"/>
              </a:defRPr>
            </a:lvl1pPr>
            <a:lvl2pPr marL="914400" lvl="1" indent="-381000" algn="ctr" rtl="0">
              <a:spcBef>
                <a:spcPts val="0"/>
              </a:spcBef>
              <a:spcAft>
                <a:spcPts val="0"/>
              </a:spcAft>
              <a:buSzPts val="2400"/>
              <a:buFont typeface="Georgia"/>
              <a:buChar char="-"/>
              <a:defRPr sz="2400" i="1">
                <a:latin typeface="Georgia"/>
                <a:ea typeface="Georgia"/>
                <a:cs typeface="Georgia"/>
                <a:sym typeface="Georgia"/>
              </a:defRPr>
            </a:lvl2pPr>
            <a:lvl3pPr marL="1371600" lvl="2" indent="-381000" algn="ctr" rtl="0">
              <a:spcBef>
                <a:spcPts val="0"/>
              </a:spcBef>
              <a:spcAft>
                <a:spcPts val="0"/>
              </a:spcAft>
              <a:buSzPts val="2400"/>
              <a:buFont typeface="Georgia"/>
              <a:buChar char="-"/>
              <a:defRPr sz="2400" i="1">
                <a:latin typeface="Georgia"/>
                <a:ea typeface="Georgia"/>
                <a:cs typeface="Georgia"/>
                <a:sym typeface="Georgia"/>
              </a:defRPr>
            </a:lvl3pPr>
            <a:lvl4pPr marL="1828800" lvl="3" indent="-381000" algn="ctr" rtl="0">
              <a:spcBef>
                <a:spcPts val="0"/>
              </a:spcBef>
              <a:spcAft>
                <a:spcPts val="0"/>
              </a:spcAft>
              <a:buSzPts val="2400"/>
              <a:buFont typeface="Georgia"/>
              <a:buChar char="-"/>
              <a:defRPr sz="2400" i="1">
                <a:latin typeface="Georgia"/>
                <a:ea typeface="Georgia"/>
                <a:cs typeface="Georgia"/>
                <a:sym typeface="Georgia"/>
              </a:defRPr>
            </a:lvl4pPr>
            <a:lvl5pPr marL="2286000" lvl="4" indent="-381000" algn="ctr" rtl="0">
              <a:spcBef>
                <a:spcPts val="0"/>
              </a:spcBef>
              <a:spcAft>
                <a:spcPts val="0"/>
              </a:spcAft>
              <a:buSzPts val="2400"/>
              <a:buFont typeface="Georgia"/>
              <a:buChar char="-"/>
              <a:defRPr sz="2400" i="1">
                <a:latin typeface="Georgia"/>
                <a:ea typeface="Georgia"/>
                <a:cs typeface="Georgia"/>
                <a:sym typeface="Georgia"/>
              </a:defRPr>
            </a:lvl5pPr>
            <a:lvl6pPr marL="2743200" lvl="5" indent="-381000" algn="ctr" rtl="0">
              <a:spcBef>
                <a:spcPts val="0"/>
              </a:spcBef>
              <a:spcAft>
                <a:spcPts val="0"/>
              </a:spcAft>
              <a:buSzPts val="2400"/>
              <a:buFont typeface="Georgia"/>
              <a:buChar char="-"/>
              <a:defRPr sz="2400" i="1">
                <a:latin typeface="Georgia"/>
                <a:ea typeface="Georgia"/>
                <a:cs typeface="Georgia"/>
                <a:sym typeface="Georgia"/>
              </a:defRPr>
            </a:lvl6pPr>
            <a:lvl7pPr marL="3200400" lvl="6" indent="-381000" algn="ctr" rtl="0">
              <a:spcBef>
                <a:spcPts val="0"/>
              </a:spcBef>
              <a:spcAft>
                <a:spcPts val="0"/>
              </a:spcAft>
              <a:buSzPts val="2400"/>
              <a:buFont typeface="Georgia"/>
              <a:buChar char="-"/>
              <a:defRPr sz="2400" i="1">
                <a:latin typeface="Georgia"/>
                <a:ea typeface="Georgia"/>
                <a:cs typeface="Georgia"/>
                <a:sym typeface="Georgia"/>
              </a:defRPr>
            </a:lvl7pPr>
            <a:lvl8pPr marL="3657600" lvl="7" indent="-381000" algn="ctr" rtl="0">
              <a:spcBef>
                <a:spcPts val="0"/>
              </a:spcBef>
              <a:spcAft>
                <a:spcPts val="0"/>
              </a:spcAft>
              <a:buSzPts val="2400"/>
              <a:buFont typeface="Georgia"/>
              <a:buChar char="-"/>
              <a:defRPr sz="2400" i="1">
                <a:latin typeface="Georgia"/>
                <a:ea typeface="Georgia"/>
                <a:cs typeface="Georgia"/>
                <a:sym typeface="Georgia"/>
              </a:defRPr>
            </a:lvl8pPr>
            <a:lvl9pPr marL="4114800" lvl="8" indent="-381000" algn="ctr" rtl="0">
              <a:spcBef>
                <a:spcPts val="0"/>
              </a:spcBef>
              <a:spcAft>
                <a:spcPts val="0"/>
              </a:spcAft>
              <a:buSzPts val="2400"/>
              <a:buFont typeface="Georgia"/>
              <a:buChar char="-"/>
              <a:defRPr sz="2400" i="1">
                <a:latin typeface="Georgia"/>
                <a:ea typeface="Georgia"/>
                <a:cs typeface="Georgia"/>
                <a:sym typeface="Georgia"/>
              </a:defRPr>
            </a:lvl9pPr>
          </a:lstStyle>
          <a:p>
            <a:endParaRPr/>
          </a:p>
        </p:txBody>
      </p:sp>
      <p:sp>
        <p:nvSpPr>
          <p:cNvPr id="75" name="Shape 75"/>
          <p:cNvSpPr txBox="1"/>
          <p:nvPr/>
        </p:nvSpPr>
        <p:spPr>
          <a:xfrm>
            <a:off x="3593400" y="227724"/>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a:solidFill>
                  <a:srgbClr val="FFFFFF"/>
                </a:solidFill>
                <a:latin typeface="Nunito Sans"/>
                <a:ea typeface="Nunito Sans"/>
                <a:cs typeface="Nunito Sans"/>
                <a:sym typeface="Nunito Sans"/>
              </a:rPr>
              <a:t>“</a:t>
            </a:r>
            <a:endParaRPr sz="7200">
              <a:solidFill>
                <a:srgbClr val="FFFFFF"/>
              </a:solidFill>
              <a:latin typeface="Nunito Sans"/>
              <a:ea typeface="Nunito Sans"/>
              <a:cs typeface="Nunito Sans"/>
              <a:sym typeface="Nunito Sans"/>
            </a:endParaRPr>
          </a:p>
        </p:txBody>
      </p:sp>
      <p:sp>
        <p:nvSpPr>
          <p:cNvPr id="76" name="Shape 7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77"/>
        <p:cNvGrpSpPr/>
        <p:nvPr/>
      </p:nvGrpSpPr>
      <p:grpSpPr>
        <a:xfrm>
          <a:off x="0" y="0"/>
          <a:ext cx="0" cy="0"/>
          <a:chOff x="0" y="0"/>
          <a:chExt cx="0" cy="0"/>
        </a:xfrm>
      </p:grpSpPr>
      <p:sp>
        <p:nvSpPr>
          <p:cNvPr id="78" name="Shape 78"/>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9" name="Shape 79"/>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81" name="Shape 81"/>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2" name="Shape 8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1 column with intro text">
  <p:cSld name="TITLE_AND_BODY_1">
    <p:spTree>
      <p:nvGrpSpPr>
        <p:cNvPr id="1" name="Shape 83"/>
        <p:cNvGrpSpPr/>
        <p:nvPr/>
      </p:nvGrpSpPr>
      <p:grpSpPr>
        <a:xfrm>
          <a:off x="0" y="0"/>
          <a:ext cx="0" cy="0"/>
          <a:chOff x="0" y="0"/>
          <a:chExt cx="0" cy="0"/>
        </a:xfrm>
      </p:grpSpPr>
      <p:sp>
        <p:nvSpPr>
          <p:cNvPr id="84" name="Shape 84"/>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5" name="Shape 85"/>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87" name="Shape 87"/>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lstStyle>
            <a:lvl1pPr marL="457200" lvl="0" indent="-330200" rtl="0">
              <a:spcBef>
                <a:spcPts val="60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1pPr>
            <a:lvl2pPr marL="914400" lvl="1"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2pPr>
            <a:lvl3pPr marL="1371600" lvl="2"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3pPr>
            <a:lvl4pPr marL="1828800" lvl="3"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4pPr>
            <a:lvl5pPr marL="2286000" lvl="4"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5pPr>
            <a:lvl6pPr marL="2743200" lvl="5"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6pPr>
            <a:lvl7pPr marL="3200400" lvl="6"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7pPr>
            <a:lvl8pPr marL="3657600" lvl="7"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8pPr>
            <a:lvl9pPr marL="4114800" lvl="8"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88" name="Shape 8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89" name="Shape 89"/>
          <p:cNvSpPr txBox="1">
            <a:spLocks noGrp="1"/>
          </p:cNvSpPr>
          <p:nvPr>
            <p:ph type="body" idx="2"/>
          </p:nvPr>
        </p:nvSpPr>
        <p:spPr>
          <a:xfrm>
            <a:off x="3090625" y="2004313"/>
            <a:ext cx="5596200" cy="2552100"/>
          </a:xfrm>
          <a:prstGeom prst="rect">
            <a:avLst/>
          </a:prstGeom>
        </p:spPr>
        <p:txBody>
          <a:bodyPr spcFirstLastPara="1" wrap="square" lIns="91425" tIns="91425" rIns="91425" bIns="91425" anchor="t" anchorCtr="0"/>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2 columns with intro text">
  <p:cSld name="TITLE_AND_BODY_1_2">
    <p:spTree>
      <p:nvGrpSpPr>
        <p:cNvPr id="1" name="Shape 90"/>
        <p:cNvGrpSpPr/>
        <p:nvPr/>
      </p:nvGrpSpPr>
      <p:grpSpPr>
        <a:xfrm>
          <a:off x="0" y="0"/>
          <a:ext cx="0" cy="0"/>
          <a:chOff x="0" y="0"/>
          <a:chExt cx="0" cy="0"/>
        </a:xfrm>
      </p:grpSpPr>
      <p:sp>
        <p:nvSpPr>
          <p:cNvPr id="91" name="Shape 9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2" name="Shape 92"/>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Shape 93"/>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94" name="Shape 94"/>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lstStyle>
            <a:lvl1pPr marL="457200" lvl="0" indent="-330200" rtl="0">
              <a:spcBef>
                <a:spcPts val="60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1pPr>
            <a:lvl2pPr marL="914400" lvl="1"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2pPr>
            <a:lvl3pPr marL="1371600" lvl="2"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3pPr>
            <a:lvl4pPr marL="1828800" lvl="3"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4pPr>
            <a:lvl5pPr marL="2286000" lvl="4"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5pPr>
            <a:lvl6pPr marL="2743200" lvl="5"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6pPr>
            <a:lvl7pPr marL="3200400" lvl="6"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7pPr>
            <a:lvl8pPr marL="3657600" lvl="7"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8pPr>
            <a:lvl9pPr marL="4114800" lvl="8"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95" name="Shape 9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96" name="Shape 96"/>
          <p:cNvSpPr txBox="1">
            <a:spLocks noGrp="1"/>
          </p:cNvSpPr>
          <p:nvPr>
            <p:ph type="body" idx="2"/>
          </p:nvPr>
        </p:nvSpPr>
        <p:spPr>
          <a:xfrm>
            <a:off x="3090625" y="2004325"/>
            <a:ext cx="2727000" cy="2552100"/>
          </a:xfrm>
          <a:prstGeom prst="rect">
            <a:avLst/>
          </a:prstGeom>
        </p:spPr>
        <p:txBody>
          <a:bodyPr spcFirstLastPara="1" wrap="square" lIns="91425" tIns="91425" rIns="91425" bIns="91425" anchor="t" anchorCtr="0"/>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
        <p:nvSpPr>
          <p:cNvPr id="97" name="Shape 97"/>
          <p:cNvSpPr txBox="1">
            <a:spLocks noGrp="1"/>
          </p:cNvSpPr>
          <p:nvPr>
            <p:ph type="body" idx="3"/>
          </p:nvPr>
        </p:nvSpPr>
        <p:spPr>
          <a:xfrm>
            <a:off x="5959744" y="2004325"/>
            <a:ext cx="2727000" cy="2552100"/>
          </a:xfrm>
          <a:prstGeom prst="rect">
            <a:avLst/>
          </a:prstGeom>
        </p:spPr>
        <p:txBody>
          <a:bodyPr spcFirstLastPara="1" wrap="square" lIns="91425" tIns="91425" rIns="91425" bIns="91425" anchor="t" anchorCtr="0"/>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1 column left">
  <p:cSld name="TITLE_AND_BODY_1_1">
    <p:spTree>
      <p:nvGrpSpPr>
        <p:cNvPr id="1" name="Shape 98"/>
        <p:cNvGrpSpPr/>
        <p:nvPr/>
      </p:nvGrpSpPr>
      <p:grpSpPr>
        <a:xfrm>
          <a:off x="0" y="0"/>
          <a:ext cx="0" cy="0"/>
          <a:chOff x="0" y="0"/>
          <a:chExt cx="0" cy="0"/>
        </a:xfrm>
      </p:grpSpPr>
      <p:sp>
        <p:nvSpPr>
          <p:cNvPr id="99" name="Shape 99"/>
          <p:cNvSpPr/>
          <p:nvPr/>
        </p:nvSpPr>
        <p:spPr>
          <a:xfrm flipH="1">
            <a:off x="-7125" y="0"/>
            <a:ext cx="2592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0" name="Shape 100"/>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01" name="Shape 101"/>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102" name="Shape 10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spcBef>
                <a:spcPts val="0"/>
              </a:spcBef>
              <a:spcAft>
                <a:spcPts val="0"/>
              </a:spcAft>
              <a:buNone/>
            </a:pPr>
            <a:fld id="{00000000-1234-1234-1234-123412341234}" type="slidenum">
              <a:rPr lang="en"/>
              <a:t>‹#›</a:t>
            </a:fld>
            <a:endParaRPr/>
          </a:p>
        </p:txBody>
      </p:sp>
      <p:sp>
        <p:nvSpPr>
          <p:cNvPr id="103" name="Shape 103"/>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1 column half">
  <p:cSld name="TITLE_AND_BODY_1_1_1">
    <p:spTree>
      <p:nvGrpSpPr>
        <p:cNvPr id="1" name="Shape 104"/>
        <p:cNvGrpSpPr/>
        <p:nvPr/>
      </p:nvGrpSpPr>
      <p:grpSpPr>
        <a:xfrm>
          <a:off x="0" y="0"/>
          <a:ext cx="0" cy="0"/>
          <a:chOff x="0" y="0"/>
          <a:chExt cx="0" cy="0"/>
        </a:xfrm>
      </p:grpSpPr>
      <p:sp>
        <p:nvSpPr>
          <p:cNvPr id="105" name="Shape 105"/>
          <p:cNvSpPr/>
          <p:nvPr/>
        </p:nvSpPr>
        <p:spPr>
          <a:xfrm flipH="1">
            <a:off x="-688"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6" name="Shape 106"/>
          <p:cNvSpPr/>
          <p:nvPr/>
        </p:nvSpPr>
        <p:spPr>
          <a:xfrm>
            <a:off x="4574903"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07" name="Shape 107"/>
          <p:cNvSpPr txBox="1">
            <a:spLocks noGrp="1"/>
          </p:cNvSpPr>
          <p:nvPr>
            <p:ph type="title"/>
          </p:nvPr>
        </p:nvSpPr>
        <p:spPr>
          <a:xfrm>
            <a:off x="511425" y="575500"/>
            <a:ext cx="3517200" cy="9735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108" name="Shape 10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spcBef>
                <a:spcPts val="0"/>
              </a:spcBef>
              <a:spcAft>
                <a:spcPts val="0"/>
              </a:spcAft>
              <a:buNone/>
            </a:pPr>
            <a:fld id="{00000000-1234-1234-1234-123412341234}" type="slidenum">
              <a:rPr lang="en"/>
              <a:t>‹#›</a:t>
            </a:fld>
            <a:endParaRPr/>
          </a:p>
        </p:txBody>
      </p:sp>
      <p:sp>
        <p:nvSpPr>
          <p:cNvPr id="109" name="Shape 109"/>
          <p:cNvSpPr txBox="1">
            <a:spLocks noGrp="1"/>
          </p:cNvSpPr>
          <p:nvPr>
            <p:ph type="body" idx="1"/>
          </p:nvPr>
        </p:nvSpPr>
        <p:spPr>
          <a:xfrm>
            <a:off x="511425" y="1598600"/>
            <a:ext cx="3517200" cy="29577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10"/>
        <p:cNvGrpSpPr/>
        <p:nvPr/>
      </p:nvGrpSpPr>
      <p:grpSpPr>
        <a:xfrm>
          <a:off x="0" y="0"/>
          <a:ext cx="0" cy="0"/>
          <a:chOff x="0" y="0"/>
          <a:chExt cx="0" cy="0"/>
        </a:xfrm>
      </p:grpSpPr>
      <p:sp>
        <p:nvSpPr>
          <p:cNvPr id="111" name="Shape 11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12" name="Shape 112"/>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3" name="Shape 113"/>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114" name="Shape 114"/>
          <p:cNvSpPr txBox="1">
            <a:spLocks noGrp="1"/>
          </p:cNvSpPr>
          <p:nvPr>
            <p:ph type="body" idx="1"/>
          </p:nvPr>
        </p:nvSpPr>
        <p:spPr>
          <a:xfrm>
            <a:off x="3062200" y="575500"/>
            <a:ext cx="2730000" cy="3981000"/>
          </a:xfrm>
          <a:prstGeom prst="rect">
            <a:avLst/>
          </a:prstGeom>
        </p:spPr>
        <p:txBody>
          <a:bodyPr spcFirstLastPara="1" wrap="square" lIns="91425" tIns="91425" rIns="91425" bIns="91425" anchor="t" anchorCtr="0"/>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
        <p:nvSpPr>
          <p:cNvPr id="115" name="Shape 115"/>
          <p:cNvSpPr txBox="1">
            <a:spLocks noGrp="1"/>
          </p:cNvSpPr>
          <p:nvPr>
            <p:ph type="body" idx="2"/>
          </p:nvPr>
        </p:nvSpPr>
        <p:spPr>
          <a:xfrm>
            <a:off x="5956701" y="575500"/>
            <a:ext cx="2730000" cy="3981000"/>
          </a:xfrm>
          <a:prstGeom prst="rect">
            <a:avLst/>
          </a:prstGeom>
        </p:spPr>
        <p:txBody>
          <a:bodyPr spcFirstLastPara="1" wrap="square" lIns="91425" tIns="91425" rIns="91425" bIns="91425" anchor="t" anchorCtr="0"/>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
        <p:nvSpPr>
          <p:cNvPr id="116" name="Shape 1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17"/>
        <p:cNvGrpSpPr/>
        <p:nvPr/>
      </p:nvGrpSpPr>
      <p:grpSpPr>
        <a:xfrm>
          <a:off x="0" y="0"/>
          <a:ext cx="0" cy="0"/>
          <a:chOff x="0" y="0"/>
          <a:chExt cx="0" cy="0"/>
        </a:xfrm>
      </p:grpSpPr>
      <p:sp>
        <p:nvSpPr>
          <p:cNvPr id="118" name="Shape 118"/>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19" name="Shape 119"/>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121" name="Shape 121"/>
          <p:cNvSpPr txBox="1">
            <a:spLocks noGrp="1"/>
          </p:cNvSpPr>
          <p:nvPr>
            <p:ph type="body" idx="1"/>
          </p:nvPr>
        </p:nvSpPr>
        <p:spPr>
          <a:xfrm>
            <a:off x="3069325"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122" name="Shape 122"/>
          <p:cNvSpPr txBox="1">
            <a:spLocks noGrp="1"/>
          </p:cNvSpPr>
          <p:nvPr>
            <p:ph type="body" idx="2"/>
          </p:nvPr>
        </p:nvSpPr>
        <p:spPr>
          <a:xfrm>
            <a:off x="4951006"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123" name="Shape 123"/>
          <p:cNvSpPr txBox="1">
            <a:spLocks noGrp="1"/>
          </p:cNvSpPr>
          <p:nvPr>
            <p:ph type="body" idx="3"/>
          </p:nvPr>
        </p:nvSpPr>
        <p:spPr>
          <a:xfrm>
            <a:off x="6832686"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124" name="Shape 1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5"/>
        <p:cNvGrpSpPr/>
        <p:nvPr/>
      </p:nvGrpSpPr>
      <p:grpSpPr>
        <a:xfrm>
          <a:off x="0" y="0"/>
          <a:ext cx="0" cy="0"/>
          <a:chOff x="0" y="0"/>
          <a:chExt cx="0" cy="0"/>
        </a:xfrm>
      </p:grpSpPr>
      <p:sp>
        <p:nvSpPr>
          <p:cNvPr id="126" name="Shape 12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27" name="Shape 127"/>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8" name="Shape 128"/>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129" name="Shape 1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0"/>
        <p:cNvGrpSpPr/>
        <p:nvPr/>
      </p:nvGrpSpPr>
      <p:grpSpPr>
        <a:xfrm>
          <a:off x="0" y="0"/>
          <a:ext cx="0" cy="0"/>
          <a:chOff x="0" y="0"/>
          <a:chExt cx="0" cy="0"/>
        </a:xfrm>
      </p:grpSpPr>
      <p:sp>
        <p:nvSpPr>
          <p:cNvPr id="131" name="Shape 1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6"/>
        <p:cNvGrpSpPr/>
        <p:nvPr/>
      </p:nvGrpSpPr>
      <p:grpSpPr>
        <a:xfrm>
          <a:off x="0" y="0"/>
          <a:ext cx="0" cy="0"/>
          <a:chOff x="0" y="0"/>
          <a:chExt cx="0" cy="0"/>
        </a:xfrm>
      </p:grpSpPr>
      <p:sp>
        <p:nvSpPr>
          <p:cNvPr id="137" name="Shape 13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8" name="Shape 138"/>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9" name="Shape 139"/>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2" name="Shape 142"/>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3"/>
        <p:cNvGrpSpPr/>
        <p:nvPr/>
      </p:nvGrpSpPr>
      <p:grpSpPr>
        <a:xfrm>
          <a:off x="0" y="0"/>
          <a:ext cx="0" cy="0"/>
          <a:chOff x="0" y="0"/>
          <a:chExt cx="0" cy="0"/>
        </a:xfrm>
      </p:grpSpPr>
      <p:sp>
        <p:nvSpPr>
          <p:cNvPr id="144" name="Shape 144"/>
          <p:cNvSpPr/>
          <p:nvPr/>
        </p:nvSpPr>
        <p:spPr>
          <a:xfrm>
            <a:off x="434306" y="4736375"/>
            <a:ext cx="379800" cy="174600"/>
          </a:xfrm>
          <a:prstGeom prst="rect">
            <a:avLst/>
          </a:prstGeom>
          <a:solidFill>
            <a:srgbClr val="C6C5C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Shape 1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46" name="Shape 146"/>
          <p:cNvSpPr txBox="1">
            <a:spLocks noGrp="1"/>
          </p:cNvSpPr>
          <p:nvPr>
            <p:ph type="sldNum" idx="12"/>
          </p:nvPr>
        </p:nvSpPr>
        <p:spPr>
          <a:xfrm>
            <a:off x="434300" y="4733625"/>
            <a:ext cx="364200" cy="174600"/>
          </a:xfrm>
          <a:prstGeom prst="rect">
            <a:avLst/>
          </a:prstGeom>
        </p:spPr>
        <p:txBody>
          <a:bodyPr spcFirstLastPara="1" wrap="square" lIns="91425" tIns="91425" rIns="91425" bIns="91425" anchor="ctr" anchorCtr="0">
            <a:noAutofit/>
          </a:bodyPr>
          <a:lstStyle>
            <a:lvl1pPr lvl="0" rtl="0">
              <a:buNone/>
              <a:defRPr sz="900">
                <a:solidFill>
                  <a:srgbClr val="F3F3F3"/>
                </a:solidFill>
              </a:defRPr>
            </a:lvl1pPr>
            <a:lvl2pPr lvl="1" rtl="0">
              <a:buNone/>
              <a:defRPr sz="900">
                <a:solidFill>
                  <a:srgbClr val="F3F3F3"/>
                </a:solidFill>
              </a:defRPr>
            </a:lvl2pPr>
            <a:lvl3pPr lvl="2" rtl="0">
              <a:buNone/>
              <a:defRPr sz="900">
                <a:solidFill>
                  <a:srgbClr val="F3F3F3"/>
                </a:solidFill>
              </a:defRPr>
            </a:lvl3pPr>
            <a:lvl4pPr lvl="3" rtl="0">
              <a:buNone/>
              <a:defRPr sz="900">
                <a:solidFill>
                  <a:srgbClr val="F3F3F3"/>
                </a:solidFill>
              </a:defRPr>
            </a:lvl4pPr>
            <a:lvl5pPr lvl="4" rtl="0">
              <a:buNone/>
              <a:defRPr sz="900">
                <a:solidFill>
                  <a:srgbClr val="F3F3F3"/>
                </a:solidFill>
              </a:defRPr>
            </a:lvl5pPr>
            <a:lvl6pPr lvl="5" rtl="0">
              <a:buNone/>
              <a:defRPr sz="900">
                <a:solidFill>
                  <a:srgbClr val="F3F3F3"/>
                </a:solidFill>
              </a:defRPr>
            </a:lvl6pPr>
            <a:lvl7pPr lvl="6" rtl="0">
              <a:buNone/>
              <a:defRPr sz="900">
                <a:solidFill>
                  <a:srgbClr val="F3F3F3"/>
                </a:solidFill>
              </a:defRPr>
            </a:lvl7pPr>
            <a:lvl8pPr lvl="7" rtl="0">
              <a:buNone/>
              <a:defRPr sz="900">
                <a:solidFill>
                  <a:srgbClr val="F3F3F3"/>
                </a:solidFill>
              </a:defRPr>
            </a:lvl8pPr>
            <a:lvl9pPr lvl="8" rtl="0">
              <a:buNone/>
              <a:defRPr sz="900">
                <a:solidFill>
                  <a:srgbClr val="F3F3F3"/>
                </a:solidFill>
              </a:defRPr>
            </a:lvl9pPr>
          </a:lstStyle>
          <a:p>
            <a:pPr marL="0" lvl="0" indent="0">
              <a:spcBef>
                <a:spcPts val="0"/>
              </a:spcBef>
              <a:spcAft>
                <a:spcPts val="0"/>
              </a:spcAft>
              <a:buNone/>
            </a:pPr>
            <a:fld id="{00000000-1234-1234-1234-123412341234}" type="slidenum">
              <a:rPr lang="en"/>
              <a:t>‹#›</a:t>
            </a:fld>
            <a:endParaRPr/>
          </a:p>
        </p:txBody>
      </p:sp>
      <p:sp>
        <p:nvSpPr>
          <p:cNvPr id="147" name="Shape 147"/>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lstStyle>
            <a:lvl1pPr lvl="0" rtl="0">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48" name="Shape 148"/>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cxnSp>
        <p:nvCxnSpPr>
          <p:cNvPr id="149" name="Shape 149"/>
          <p:cNvCxnSpPr/>
          <p:nvPr/>
        </p:nvCxnSpPr>
        <p:spPr>
          <a:xfrm>
            <a:off x="431850" y="4741853"/>
            <a:ext cx="8280300" cy="0"/>
          </a:xfrm>
          <a:prstGeom prst="straightConnector1">
            <a:avLst/>
          </a:prstGeom>
          <a:noFill/>
          <a:ln w="9525" cap="flat" cmpd="sng">
            <a:solidFill>
              <a:srgbClr val="C6C5C5"/>
            </a:solidFill>
            <a:prstDash val="dot"/>
            <a:round/>
            <a:headEnd type="none" w="med" len="med"/>
            <a:tailEnd type="none" w="med" len="med"/>
          </a:ln>
        </p:spPr>
      </p:cxnSp>
      <p:sp>
        <p:nvSpPr>
          <p:cNvPr id="150" name="Shape 150">
            <a:hlinkClick r:id="rId2"/>
          </p:cNvPr>
          <p:cNvSpPr/>
          <p:nvPr/>
        </p:nvSpPr>
        <p:spPr>
          <a:xfrm rot="2700000">
            <a:off x="851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Shape 151">
            <a:hlinkClick r:id="rId3"/>
          </p:cNvPr>
          <p:cNvSpPr/>
          <p:nvPr/>
        </p:nvSpPr>
        <p:spPr>
          <a:xfrm rot="-8100000">
            <a:off x="863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2" name="Shape 152"/>
          <p:cNvSpPr txBox="1"/>
          <p:nvPr/>
        </p:nvSpPr>
        <p:spPr>
          <a:xfrm>
            <a:off x="6903186" y="4685184"/>
            <a:ext cx="1532700" cy="17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900">
                <a:solidFill>
                  <a:srgbClr val="C6C5C5"/>
                </a:solidFill>
              </a:rPr>
              <a:t>www.companyname.com</a:t>
            </a:r>
            <a:endParaRPr sz="900">
              <a:solidFill>
                <a:srgbClr val="C6C5C5"/>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53"/>
        <p:cNvGrpSpPr/>
        <p:nvPr/>
      </p:nvGrpSpPr>
      <p:grpSpPr>
        <a:xfrm>
          <a:off x="0" y="0"/>
          <a:ext cx="0" cy="0"/>
          <a:chOff x="0" y="0"/>
          <a:chExt cx="0" cy="0"/>
        </a:xfrm>
      </p:grpSpPr>
      <p:sp>
        <p:nvSpPr>
          <p:cNvPr id="154" name="Shape 154"/>
          <p:cNvSpPr/>
          <p:nvPr/>
        </p:nvSpPr>
        <p:spPr>
          <a:xfrm>
            <a:off x="434306" y="4736375"/>
            <a:ext cx="379800" cy="174600"/>
          </a:xfrm>
          <a:prstGeom prst="rect">
            <a:avLst/>
          </a:prstGeom>
          <a:solidFill>
            <a:srgbClr val="C6C5C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5" name="Shape 155"/>
          <p:cNvSpPr txBox="1">
            <a:spLocks noGrp="1"/>
          </p:cNvSpPr>
          <p:nvPr>
            <p:ph type="body" idx="1"/>
          </p:nvPr>
        </p:nvSpPr>
        <p:spPr>
          <a:xfrm>
            <a:off x="311700" y="1152475"/>
            <a:ext cx="41640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56" name="Shape 156"/>
          <p:cNvSpPr txBox="1">
            <a:spLocks noGrp="1"/>
          </p:cNvSpPr>
          <p:nvPr>
            <p:ph type="body" idx="2"/>
          </p:nvPr>
        </p:nvSpPr>
        <p:spPr>
          <a:xfrm>
            <a:off x="4668275" y="1152475"/>
            <a:ext cx="41640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57" name="Shape 157"/>
          <p:cNvSpPr txBox="1">
            <a:spLocks noGrp="1"/>
          </p:cNvSpPr>
          <p:nvPr>
            <p:ph type="sldNum" idx="12"/>
          </p:nvPr>
        </p:nvSpPr>
        <p:spPr>
          <a:xfrm>
            <a:off x="434300" y="4733625"/>
            <a:ext cx="364200" cy="174600"/>
          </a:xfrm>
          <a:prstGeom prst="rect">
            <a:avLst/>
          </a:prstGeom>
        </p:spPr>
        <p:txBody>
          <a:bodyPr spcFirstLastPara="1" wrap="square" lIns="91425" tIns="91425" rIns="91425" bIns="91425" anchor="ctr" anchorCtr="0">
            <a:noAutofit/>
          </a:bodyPr>
          <a:lstStyle>
            <a:lvl1pPr lvl="0" rtl="0">
              <a:buNone/>
              <a:defRPr sz="900">
                <a:solidFill>
                  <a:srgbClr val="FFFFFF"/>
                </a:solidFill>
              </a:defRPr>
            </a:lvl1pPr>
            <a:lvl2pPr lvl="1" rtl="0">
              <a:buNone/>
              <a:defRPr sz="900">
                <a:solidFill>
                  <a:srgbClr val="FFFFFF"/>
                </a:solidFill>
              </a:defRPr>
            </a:lvl2pPr>
            <a:lvl3pPr lvl="2" rtl="0">
              <a:buNone/>
              <a:defRPr sz="900">
                <a:solidFill>
                  <a:srgbClr val="FFFFFF"/>
                </a:solidFill>
              </a:defRPr>
            </a:lvl3pPr>
            <a:lvl4pPr lvl="3" rtl="0">
              <a:buNone/>
              <a:defRPr sz="900">
                <a:solidFill>
                  <a:srgbClr val="FFFFFF"/>
                </a:solidFill>
              </a:defRPr>
            </a:lvl4pPr>
            <a:lvl5pPr lvl="4" rtl="0">
              <a:buNone/>
              <a:defRPr sz="900">
                <a:solidFill>
                  <a:srgbClr val="FFFFFF"/>
                </a:solidFill>
              </a:defRPr>
            </a:lvl5pPr>
            <a:lvl6pPr lvl="5" rtl="0">
              <a:buNone/>
              <a:defRPr sz="900">
                <a:solidFill>
                  <a:srgbClr val="FFFFFF"/>
                </a:solidFill>
              </a:defRPr>
            </a:lvl6pPr>
            <a:lvl7pPr lvl="6" rtl="0">
              <a:buNone/>
              <a:defRPr sz="900">
                <a:solidFill>
                  <a:srgbClr val="FFFFFF"/>
                </a:solidFill>
              </a:defRPr>
            </a:lvl7pPr>
            <a:lvl8pPr lvl="7" rtl="0">
              <a:buNone/>
              <a:defRPr sz="900">
                <a:solidFill>
                  <a:srgbClr val="FFFFFF"/>
                </a:solidFill>
              </a:defRPr>
            </a:lvl8pPr>
            <a:lvl9pPr lvl="8" rtl="0">
              <a:buNone/>
              <a:defRPr sz="900">
                <a:solidFill>
                  <a:srgbClr val="FFFFFF"/>
                </a:solidFill>
              </a:defRPr>
            </a:lvl9pPr>
          </a:lstStyle>
          <a:p>
            <a:pPr marL="0" lvl="0" indent="0">
              <a:spcBef>
                <a:spcPts val="0"/>
              </a:spcBef>
              <a:spcAft>
                <a:spcPts val="0"/>
              </a:spcAft>
              <a:buNone/>
            </a:pPr>
            <a:fld id="{00000000-1234-1234-1234-123412341234}" type="slidenum">
              <a:rPr lang="en"/>
              <a:t>‹#›</a:t>
            </a:fld>
            <a:endParaRPr/>
          </a:p>
        </p:txBody>
      </p:sp>
      <p:cxnSp>
        <p:nvCxnSpPr>
          <p:cNvPr id="158" name="Shape 158"/>
          <p:cNvCxnSpPr/>
          <p:nvPr/>
        </p:nvCxnSpPr>
        <p:spPr>
          <a:xfrm>
            <a:off x="431850" y="4741853"/>
            <a:ext cx="8280300" cy="0"/>
          </a:xfrm>
          <a:prstGeom prst="straightConnector1">
            <a:avLst/>
          </a:prstGeom>
          <a:noFill/>
          <a:ln w="9525" cap="flat" cmpd="sng">
            <a:solidFill>
              <a:srgbClr val="C6C5C5"/>
            </a:solidFill>
            <a:prstDash val="dot"/>
            <a:round/>
            <a:headEnd type="none" w="med" len="med"/>
            <a:tailEnd type="none" w="med" len="med"/>
          </a:ln>
        </p:spPr>
      </p:cxnSp>
      <p:sp>
        <p:nvSpPr>
          <p:cNvPr id="159" name="Shape 159"/>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lstStyle>
            <a:lvl1pPr lvl="0" rtl="0">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60" name="Shape 160"/>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sp>
        <p:nvSpPr>
          <p:cNvPr id="161" name="Shape 161">
            <a:hlinkClick r:id="rId2"/>
          </p:cNvPr>
          <p:cNvSpPr/>
          <p:nvPr/>
        </p:nvSpPr>
        <p:spPr>
          <a:xfrm rot="2700000">
            <a:off x="851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2" name="Shape 162">
            <a:hlinkClick r:id="rId3"/>
          </p:cNvPr>
          <p:cNvSpPr/>
          <p:nvPr/>
        </p:nvSpPr>
        <p:spPr>
          <a:xfrm rot="-8100000">
            <a:off x="863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3" name="Shape 163"/>
          <p:cNvSpPr txBox="1"/>
          <p:nvPr/>
        </p:nvSpPr>
        <p:spPr>
          <a:xfrm>
            <a:off x="6903186" y="4685184"/>
            <a:ext cx="1532700" cy="17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900">
                <a:solidFill>
                  <a:srgbClr val="C6C5C5"/>
                </a:solidFill>
              </a:rPr>
              <a:t>www.companyname.com</a:t>
            </a:r>
            <a:endParaRPr sz="900">
              <a:solidFill>
                <a:srgbClr val="C6C5C5"/>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4"/>
        <p:cNvGrpSpPr/>
        <p:nvPr/>
      </p:nvGrpSpPr>
      <p:grpSpPr>
        <a:xfrm>
          <a:off x="0" y="0"/>
          <a:ext cx="0" cy="0"/>
          <a:chOff x="0" y="0"/>
          <a:chExt cx="0" cy="0"/>
        </a:xfrm>
      </p:grpSpPr>
      <p:cxnSp>
        <p:nvCxnSpPr>
          <p:cNvPr id="165" name="Shape 165"/>
          <p:cNvCxnSpPr/>
          <p:nvPr/>
        </p:nvCxnSpPr>
        <p:spPr>
          <a:xfrm>
            <a:off x="431850" y="4741853"/>
            <a:ext cx="8280300" cy="0"/>
          </a:xfrm>
          <a:prstGeom prst="straightConnector1">
            <a:avLst/>
          </a:prstGeom>
          <a:noFill/>
          <a:ln w="9525" cap="flat" cmpd="sng">
            <a:solidFill>
              <a:srgbClr val="C6C5C5"/>
            </a:solidFill>
            <a:prstDash val="dot"/>
            <a:round/>
            <a:headEnd type="none" w="med" len="med"/>
            <a:tailEnd type="none" w="med" len="med"/>
          </a:ln>
        </p:spPr>
      </p:cxnSp>
      <p:sp>
        <p:nvSpPr>
          <p:cNvPr id="166" name="Shape 166"/>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lstStyle>
            <a:lvl1pPr lvl="0" rtl="0">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67" name="Shape 167"/>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sp>
        <p:nvSpPr>
          <p:cNvPr id="168" name="Shape 168">
            <a:hlinkClick r:id="rId2"/>
          </p:cNvPr>
          <p:cNvSpPr/>
          <p:nvPr/>
        </p:nvSpPr>
        <p:spPr>
          <a:xfrm rot="2700000">
            <a:off x="851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9" name="Shape 169"/>
          <p:cNvSpPr/>
          <p:nvPr/>
        </p:nvSpPr>
        <p:spPr>
          <a:xfrm>
            <a:off x="434306" y="4736375"/>
            <a:ext cx="379800" cy="174600"/>
          </a:xfrm>
          <a:prstGeom prst="rect">
            <a:avLst/>
          </a:prstGeom>
          <a:solidFill>
            <a:srgbClr val="C6C5C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0" name="Shape 170">
            <a:hlinkClick r:id="rId3"/>
          </p:cNvPr>
          <p:cNvSpPr/>
          <p:nvPr/>
        </p:nvSpPr>
        <p:spPr>
          <a:xfrm rot="-8100000">
            <a:off x="863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lvl1pPr lvl="0" rtl="0">
              <a:buNone/>
              <a:defRPr sz="900">
                <a:solidFill>
                  <a:srgbClr val="FFFFFF"/>
                </a:solidFill>
              </a:defRPr>
            </a:lvl1pPr>
            <a:lvl2pPr lvl="1" rtl="0">
              <a:buNone/>
              <a:defRPr sz="900">
                <a:solidFill>
                  <a:srgbClr val="FFFFFF"/>
                </a:solidFill>
              </a:defRPr>
            </a:lvl2pPr>
            <a:lvl3pPr lvl="2" rtl="0">
              <a:buNone/>
              <a:defRPr sz="900">
                <a:solidFill>
                  <a:srgbClr val="FFFFFF"/>
                </a:solidFill>
              </a:defRPr>
            </a:lvl3pPr>
            <a:lvl4pPr lvl="3" rtl="0">
              <a:buNone/>
              <a:defRPr sz="900">
                <a:solidFill>
                  <a:srgbClr val="FFFFFF"/>
                </a:solidFill>
              </a:defRPr>
            </a:lvl4pPr>
            <a:lvl5pPr lvl="4" rtl="0">
              <a:buNone/>
              <a:defRPr sz="900">
                <a:solidFill>
                  <a:srgbClr val="FFFFFF"/>
                </a:solidFill>
              </a:defRPr>
            </a:lvl5pPr>
            <a:lvl6pPr lvl="5" rtl="0">
              <a:buNone/>
              <a:defRPr sz="900">
                <a:solidFill>
                  <a:srgbClr val="FFFFFF"/>
                </a:solidFill>
              </a:defRPr>
            </a:lvl6pPr>
            <a:lvl7pPr lvl="6" rtl="0">
              <a:buNone/>
              <a:defRPr sz="900">
                <a:solidFill>
                  <a:srgbClr val="FFFFFF"/>
                </a:solidFill>
              </a:defRPr>
            </a:lvl7pPr>
            <a:lvl8pPr lvl="7" rtl="0">
              <a:buNone/>
              <a:defRPr sz="900">
                <a:solidFill>
                  <a:srgbClr val="FFFFFF"/>
                </a:solidFill>
              </a:defRPr>
            </a:lvl8pPr>
            <a:lvl9pPr lvl="8" rtl="0">
              <a:buNone/>
              <a:defRPr sz="900">
                <a:solidFill>
                  <a:srgbClr val="FFFFFF"/>
                </a:solidFill>
              </a:defRPr>
            </a:lvl9pPr>
          </a:lstStyle>
          <a:p>
            <a:pPr marL="0" lvl="0" indent="0">
              <a:spcBef>
                <a:spcPts val="0"/>
              </a:spcBef>
              <a:spcAft>
                <a:spcPts val="0"/>
              </a:spcAft>
              <a:buNone/>
            </a:pPr>
            <a:fld id="{00000000-1234-1234-1234-123412341234}" type="slidenum">
              <a:rPr lang="en"/>
              <a:t>‹#›</a:t>
            </a:fld>
            <a:endParaRPr/>
          </a:p>
        </p:txBody>
      </p:sp>
      <p:sp>
        <p:nvSpPr>
          <p:cNvPr id="172" name="Shape 172"/>
          <p:cNvSpPr txBox="1"/>
          <p:nvPr/>
        </p:nvSpPr>
        <p:spPr>
          <a:xfrm>
            <a:off x="6903186" y="4685184"/>
            <a:ext cx="1532700" cy="17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900">
                <a:solidFill>
                  <a:srgbClr val="C6C5C5"/>
                </a:solidFill>
              </a:rPr>
              <a:t>www.companyname.com</a:t>
            </a:r>
            <a:endParaRPr sz="900">
              <a:solidFill>
                <a:srgbClr val="C6C5C5"/>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lstStyle>
            <a:lvl1pPr lvl="0" rtl="0">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75" name="Shape 175"/>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76"/>
        <p:cNvGrpSpPr/>
        <p:nvPr/>
      </p:nvGrpSpPr>
      <p:grpSpPr>
        <a:xfrm>
          <a:off x="0" y="0"/>
          <a:ext cx="0" cy="0"/>
          <a:chOff x="0" y="0"/>
          <a:chExt cx="0" cy="0"/>
        </a:xfrm>
      </p:grpSpPr>
      <p:sp>
        <p:nvSpPr>
          <p:cNvPr id="177" name="Shape 17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78" name="Shape 17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79" name="Shape 179"/>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0"/>
        <p:cNvGrpSpPr/>
        <p:nvPr/>
      </p:nvGrpSpPr>
      <p:grpSpPr>
        <a:xfrm>
          <a:off x="0" y="0"/>
          <a:ext cx="0" cy="0"/>
          <a:chOff x="0" y="0"/>
          <a:chExt cx="0" cy="0"/>
        </a:xfrm>
      </p:grpSpPr>
      <p:sp>
        <p:nvSpPr>
          <p:cNvPr id="181" name="Shape 18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82" name="Shape 182"/>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83"/>
        <p:cNvGrpSpPr/>
        <p:nvPr/>
      </p:nvGrpSpPr>
      <p:grpSpPr>
        <a:xfrm>
          <a:off x="0" y="0"/>
          <a:ext cx="0" cy="0"/>
          <a:chOff x="0" y="0"/>
          <a:chExt cx="0" cy="0"/>
        </a:xfrm>
      </p:grpSpPr>
      <p:sp>
        <p:nvSpPr>
          <p:cNvPr id="184" name="Shape 18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5" name="Shape 18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86" name="Shape 18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7" name="Shape 18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88" name="Shape 188"/>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89"/>
        <p:cNvGrpSpPr/>
        <p:nvPr/>
      </p:nvGrpSpPr>
      <p:grpSpPr>
        <a:xfrm>
          <a:off x="0" y="0"/>
          <a:ext cx="0" cy="0"/>
          <a:chOff x="0" y="0"/>
          <a:chExt cx="0" cy="0"/>
        </a:xfrm>
      </p:grpSpPr>
      <p:sp>
        <p:nvSpPr>
          <p:cNvPr id="190" name="Shape 19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191" name="Shape 191"/>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2"/>
        <p:cNvGrpSpPr/>
        <p:nvPr/>
      </p:nvGrpSpPr>
      <p:grpSpPr>
        <a:xfrm>
          <a:off x="0" y="0"/>
          <a:ext cx="0" cy="0"/>
          <a:chOff x="0" y="0"/>
          <a:chExt cx="0" cy="0"/>
        </a:xfrm>
      </p:grpSpPr>
      <p:sp>
        <p:nvSpPr>
          <p:cNvPr id="193" name="Shape 193"/>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endParaRPr/>
          </a:p>
        </p:txBody>
      </p:sp>
      <p:sp>
        <p:nvSpPr>
          <p:cNvPr id="194" name="Shape 19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195" name="Shape 195"/>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6"/>
        <p:cNvGrpSpPr/>
        <p:nvPr/>
      </p:nvGrpSpPr>
      <p:grpSpPr>
        <a:xfrm>
          <a:off x="0" y="0"/>
          <a:ext cx="0" cy="0"/>
          <a:chOff x="0" y="0"/>
          <a:chExt cx="0" cy="0"/>
        </a:xfrm>
      </p:grpSpPr>
      <p:sp>
        <p:nvSpPr>
          <p:cNvPr id="197" name="Shape 197"/>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rgbClr val="F6703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234450" y="575500"/>
            <a:ext cx="2046300" cy="3981000"/>
          </a:xfrm>
          <a:prstGeom prst="rect">
            <a:avLst/>
          </a:prstGeom>
          <a:noFill/>
          <a:ln>
            <a:noFill/>
          </a:ln>
        </p:spPr>
        <p:txBody>
          <a:bodyPr spcFirstLastPara="1" wrap="square" lIns="91425" tIns="91425" rIns="91425" bIns="91425" anchor="t" anchorCtr="0"/>
          <a:lstStyle>
            <a:lvl1pPr lvl="0" rt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1pPr>
            <a:lvl2pPr lvl="1" rt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2pPr>
            <a:lvl3pPr lvl="2" rt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3pPr>
            <a:lvl4pPr lvl="3" rt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4pPr>
            <a:lvl5pPr lvl="4" rt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5pPr>
            <a:lvl6pPr lvl="5" rt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6pPr>
            <a:lvl7pPr lvl="6" rt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7pPr>
            <a:lvl8pPr lvl="7" rt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8pPr>
            <a:lvl9pPr lvl="8" rt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9pPr>
          </a:lstStyle>
          <a:p>
            <a:endParaRPr/>
          </a:p>
        </p:txBody>
      </p:sp>
      <p:sp>
        <p:nvSpPr>
          <p:cNvPr id="52" name="Shape 52"/>
          <p:cNvSpPr txBox="1">
            <a:spLocks noGrp="1"/>
          </p:cNvSpPr>
          <p:nvPr>
            <p:ph type="body" idx="1"/>
          </p:nvPr>
        </p:nvSpPr>
        <p:spPr>
          <a:xfrm>
            <a:off x="3090625" y="575500"/>
            <a:ext cx="5596200" cy="3981000"/>
          </a:xfrm>
          <a:prstGeom prst="rect">
            <a:avLst/>
          </a:prstGeom>
          <a:noFill/>
          <a:ln>
            <a:noFill/>
          </a:ln>
        </p:spPr>
        <p:txBody>
          <a:bodyPr spcFirstLastPara="1" wrap="square" lIns="91425" tIns="91425" rIns="91425" bIns="91425" anchor="t" anchorCtr="0"/>
          <a:lstStyle>
            <a:lvl1pPr marL="457200" lvl="0" indent="-317500" rtl="0">
              <a:lnSpc>
                <a:spcPct val="115000"/>
              </a:lnSpc>
              <a:spcBef>
                <a:spcPts val="60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1pPr>
            <a:lvl2pPr marL="914400" lvl="1" indent="-317500" rtl="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2pPr>
            <a:lvl3pPr marL="1371600" lvl="2" indent="-317500" rtl="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3pPr>
            <a:lvl4pPr marL="1828800" lvl="3" indent="-317500" rtl="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4pPr>
            <a:lvl5pPr marL="2286000" lvl="4" indent="-317500" rtl="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5pPr>
            <a:lvl6pPr marL="2743200" lvl="5" indent="-317500" rtl="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6pPr>
            <a:lvl7pPr marL="3200400" lvl="6" indent="-317500" rtl="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7pPr>
            <a:lvl8pPr marL="3657600" lvl="7" indent="-317500" rtl="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8pPr>
            <a:lvl9pPr marL="4114800" lvl="8" indent="-317500" rtl="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9pPr>
          </a:lstStyle>
          <a:p>
            <a:endParaRPr/>
          </a:p>
        </p:txBody>
      </p:sp>
      <p:sp>
        <p:nvSpPr>
          <p:cNvPr id="53" name="Shape 53"/>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rgbClr val="CCCCCC"/>
                </a:solidFill>
                <a:latin typeface="Nunito Sans"/>
                <a:ea typeface="Nunito Sans"/>
                <a:cs typeface="Nunito Sans"/>
                <a:sym typeface="Nunito Sans"/>
              </a:defRPr>
            </a:lvl1pPr>
            <a:lvl2pPr lvl="1" algn="r" rtl="0">
              <a:buNone/>
              <a:defRPr sz="1000">
                <a:solidFill>
                  <a:srgbClr val="CCCCCC"/>
                </a:solidFill>
                <a:latin typeface="Nunito Sans"/>
                <a:ea typeface="Nunito Sans"/>
                <a:cs typeface="Nunito Sans"/>
                <a:sym typeface="Nunito Sans"/>
              </a:defRPr>
            </a:lvl2pPr>
            <a:lvl3pPr lvl="2" algn="r" rtl="0">
              <a:buNone/>
              <a:defRPr sz="1000">
                <a:solidFill>
                  <a:srgbClr val="CCCCCC"/>
                </a:solidFill>
                <a:latin typeface="Nunito Sans"/>
                <a:ea typeface="Nunito Sans"/>
                <a:cs typeface="Nunito Sans"/>
                <a:sym typeface="Nunito Sans"/>
              </a:defRPr>
            </a:lvl3pPr>
            <a:lvl4pPr lvl="3" algn="r" rtl="0">
              <a:buNone/>
              <a:defRPr sz="1000">
                <a:solidFill>
                  <a:srgbClr val="CCCCCC"/>
                </a:solidFill>
                <a:latin typeface="Nunito Sans"/>
                <a:ea typeface="Nunito Sans"/>
                <a:cs typeface="Nunito Sans"/>
                <a:sym typeface="Nunito Sans"/>
              </a:defRPr>
            </a:lvl4pPr>
            <a:lvl5pPr lvl="4" algn="r" rtl="0">
              <a:buNone/>
              <a:defRPr sz="1000">
                <a:solidFill>
                  <a:srgbClr val="CCCCCC"/>
                </a:solidFill>
                <a:latin typeface="Nunito Sans"/>
                <a:ea typeface="Nunito Sans"/>
                <a:cs typeface="Nunito Sans"/>
                <a:sym typeface="Nunito Sans"/>
              </a:defRPr>
            </a:lvl5pPr>
            <a:lvl6pPr lvl="5" algn="r" rtl="0">
              <a:buNone/>
              <a:defRPr sz="1000">
                <a:solidFill>
                  <a:srgbClr val="CCCCCC"/>
                </a:solidFill>
                <a:latin typeface="Nunito Sans"/>
                <a:ea typeface="Nunito Sans"/>
                <a:cs typeface="Nunito Sans"/>
                <a:sym typeface="Nunito Sans"/>
              </a:defRPr>
            </a:lvl6pPr>
            <a:lvl7pPr lvl="6" algn="r" rtl="0">
              <a:buNone/>
              <a:defRPr sz="1000">
                <a:solidFill>
                  <a:srgbClr val="CCCCCC"/>
                </a:solidFill>
                <a:latin typeface="Nunito Sans"/>
                <a:ea typeface="Nunito Sans"/>
                <a:cs typeface="Nunito Sans"/>
                <a:sym typeface="Nunito Sans"/>
              </a:defRPr>
            </a:lvl7pPr>
            <a:lvl8pPr lvl="7" algn="r" rtl="0">
              <a:buNone/>
              <a:defRPr sz="1000">
                <a:solidFill>
                  <a:srgbClr val="CCCCCC"/>
                </a:solidFill>
                <a:latin typeface="Nunito Sans"/>
                <a:ea typeface="Nunito Sans"/>
                <a:cs typeface="Nunito Sans"/>
                <a:sym typeface="Nunito Sans"/>
              </a:defRPr>
            </a:lvl8pPr>
            <a:lvl9pPr lvl="8" algn="r" rtl="0">
              <a:buNone/>
              <a:defRPr sz="1000">
                <a:solidFill>
                  <a:srgbClr val="CCCCCC"/>
                </a:solidFill>
                <a:latin typeface="Nunito Sans"/>
                <a:ea typeface="Nunito Sans"/>
                <a:cs typeface="Nunito Sans"/>
                <a:sym typeface="Nunito Sans"/>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32"/>
        <p:cNvGrpSpPr/>
        <p:nvPr/>
      </p:nvGrpSpPr>
      <p:grpSpPr>
        <a:xfrm>
          <a:off x="0" y="0"/>
          <a:ext cx="0" cy="0"/>
          <a:chOff x="0" y="0"/>
          <a:chExt cx="0" cy="0"/>
        </a:xfrm>
      </p:grpSpPr>
      <p:sp>
        <p:nvSpPr>
          <p:cNvPr id="133" name="Shape 13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134" name="Shape 13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135" name="Shape 135"/>
          <p:cNvSpPr txBox="1">
            <a:spLocks noGrp="1"/>
          </p:cNvSpPr>
          <p:nvPr>
            <p:ph type="sldNum" idx="12"/>
          </p:nvPr>
        </p:nvSpPr>
        <p:spPr>
          <a:xfrm>
            <a:off x="402225" y="4703625"/>
            <a:ext cx="396300" cy="204600"/>
          </a:xfrm>
          <a:prstGeom prst="rect">
            <a:avLst/>
          </a:prstGeom>
          <a:noFill/>
          <a:ln>
            <a:noFill/>
          </a:ln>
        </p:spPr>
        <p:txBody>
          <a:bodyPr spcFirstLastPara="1" wrap="square" lIns="91425" tIns="91425" rIns="91425" bIns="91425" anchor="ctr" anchorCtr="0">
            <a:noAutofit/>
          </a:bodyPr>
          <a:lstStyle>
            <a:lvl1pPr lvl="0" algn="ctr" rtl="0">
              <a:buNone/>
              <a:defRPr sz="1000">
                <a:solidFill>
                  <a:schemeClr val="dk2"/>
                </a:solidFill>
              </a:defRPr>
            </a:lvl1pPr>
            <a:lvl2pPr lvl="1" algn="ctr" rtl="0">
              <a:buNone/>
              <a:defRPr sz="1000">
                <a:solidFill>
                  <a:schemeClr val="dk2"/>
                </a:solidFill>
              </a:defRPr>
            </a:lvl2pPr>
            <a:lvl3pPr lvl="2" algn="ctr" rtl="0">
              <a:buNone/>
              <a:defRPr sz="1000">
                <a:solidFill>
                  <a:schemeClr val="dk2"/>
                </a:solidFill>
              </a:defRPr>
            </a:lvl3pPr>
            <a:lvl4pPr lvl="3" algn="ctr" rtl="0">
              <a:buNone/>
              <a:defRPr sz="1000">
                <a:solidFill>
                  <a:schemeClr val="dk2"/>
                </a:solidFill>
              </a:defRPr>
            </a:lvl4pPr>
            <a:lvl5pPr lvl="4" algn="ctr" rtl="0">
              <a:buNone/>
              <a:defRPr sz="1000">
                <a:solidFill>
                  <a:schemeClr val="dk2"/>
                </a:solidFill>
              </a:defRPr>
            </a:lvl5pPr>
            <a:lvl6pPr lvl="5" algn="ctr" rtl="0">
              <a:buNone/>
              <a:defRPr sz="1000">
                <a:solidFill>
                  <a:schemeClr val="dk2"/>
                </a:solidFill>
              </a:defRPr>
            </a:lvl6pPr>
            <a:lvl7pPr lvl="6" algn="ctr" rtl="0">
              <a:buNone/>
              <a:defRPr sz="1000">
                <a:solidFill>
                  <a:schemeClr val="dk2"/>
                </a:solidFill>
              </a:defRPr>
            </a:lvl7pPr>
            <a:lvl8pPr lvl="7" algn="ctr" rtl="0">
              <a:buNone/>
              <a:defRPr sz="1000">
                <a:solidFill>
                  <a:schemeClr val="dk2"/>
                </a:solidFill>
              </a:defRPr>
            </a:lvl8pPr>
            <a:lvl9pPr lvl="8" algn="ct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36.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20.xml"/><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6.xml"/><Relationship Id="rId4" Type="http://schemas.openxmlformats.org/officeDocument/2006/relationships/hyperlink" Target="https://share.protopie.io/BuHUBuz7mPL"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share.protopie.io/Z29m3LQsmwt" TargetMode="External"/><Relationship Id="rId2" Type="http://schemas.openxmlformats.org/officeDocument/2006/relationships/notesSlide" Target="../notesSlides/notesSlide14.xml"/><Relationship Id="rId1" Type="http://schemas.openxmlformats.org/officeDocument/2006/relationships/slideLayout" Target="../slideLayouts/slideLayout16.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hyperlink" Target="https://share.protopie.io/Dd6wN4rvttE" TargetMode="External"/><Relationship Id="rId2" Type="http://schemas.openxmlformats.org/officeDocument/2006/relationships/notesSlide" Target="../notesSlides/notesSlide15.xml"/><Relationship Id="rId1" Type="http://schemas.openxmlformats.org/officeDocument/2006/relationships/slideLayout" Target="../slideLayouts/slideLayout16.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hyperlink" Target="https://share.protopie.io/FgwiZycevL4" TargetMode="External"/><Relationship Id="rId2" Type="http://schemas.openxmlformats.org/officeDocument/2006/relationships/notesSlide" Target="../notesSlides/notesSlide16.xml"/><Relationship Id="rId1" Type="http://schemas.openxmlformats.org/officeDocument/2006/relationships/slideLayout" Target="../slideLayouts/slideLayout16.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hyperlink" Target="https://share.protopie.io/JD7KQuUeKqY" TargetMode="External"/><Relationship Id="rId2" Type="http://schemas.openxmlformats.org/officeDocument/2006/relationships/notesSlide" Target="../notesSlides/notesSlide17.xml"/><Relationship Id="rId1" Type="http://schemas.openxmlformats.org/officeDocument/2006/relationships/slideLayout" Target="../slideLayouts/slideLayout16.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36.xml"/><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3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2" name="Shape 202"/>
          <p:cNvPicPr preferRelativeResize="0"/>
          <p:nvPr/>
        </p:nvPicPr>
        <p:blipFill rotWithShape="1">
          <a:blip r:embed="rId3">
            <a:alphaModFix/>
          </a:blip>
          <a:srcRect t="20959" b="8304"/>
          <a:stretch/>
        </p:blipFill>
        <p:spPr>
          <a:xfrm>
            <a:off x="0" y="0"/>
            <a:ext cx="9144000" cy="5143502"/>
          </a:xfrm>
          <a:prstGeom prst="rect">
            <a:avLst/>
          </a:prstGeom>
          <a:noFill/>
          <a:ln>
            <a:noFill/>
          </a:ln>
        </p:spPr>
      </p:pic>
      <p:sp>
        <p:nvSpPr>
          <p:cNvPr id="203" name="Shape 203"/>
          <p:cNvSpPr/>
          <p:nvPr/>
        </p:nvSpPr>
        <p:spPr>
          <a:xfrm>
            <a:off x="0" y="0"/>
            <a:ext cx="9144000" cy="5143500"/>
          </a:xfrm>
          <a:prstGeom prst="rect">
            <a:avLst/>
          </a:prstGeom>
          <a:solidFill>
            <a:srgbClr val="566579">
              <a:alpha val="4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04" name="Shape 204"/>
          <p:cNvPicPr preferRelativeResize="0"/>
          <p:nvPr/>
        </p:nvPicPr>
        <p:blipFill>
          <a:blip r:embed="rId4">
            <a:alphaModFix/>
          </a:blip>
          <a:stretch>
            <a:fillRect/>
          </a:stretch>
        </p:blipFill>
        <p:spPr>
          <a:xfrm>
            <a:off x="496950" y="2026651"/>
            <a:ext cx="8150100" cy="1090200"/>
          </a:xfrm>
          <a:prstGeom prst="rect">
            <a:avLst/>
          </a:prstGeom>
          <a:noFill/>
          <a:ln>
            <a:noFill/>
          </a:ln>
        </p:spPr>
      </p:pic>
      <p:pic>
        <p:nvPicPr>
          <p:cNvPr id="205" name="Shape 205"/>
          <p:cNvPicPr preferRelativeResize="0"/>
          <p:nvPr/>
        </p:nvPicPr>
        <p:blipFill>
          <a:blip r:embed="rId5">
            <a:alphaModFix/>
          </a:blip>
          <a:stretch>
            <a:fillRect/>
          </a:stretch>
        </p:blipFill>
        <p:spPr>
          <a:xfrm>
            <a:off x="152400" y="4352650"/>
            <a:ext cx="2116999" cy="6384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299"/>
        <p:cNvGrpSpPr/>
        <p:nvPr/>
      </p:nvGrpSpPr>
      <p:grpSpPr>
        <a:xfrm>
          <a:off x="0" y="0"/>
          <a:ext cx="0" cy="0"/>
          <a:chOff x="0" y="0"/>
          <a:chExt cx="0" cy="0"/>
        </a:xfrm>
      </p:grpSpPr>
      <p:pic>
        <p:nvPicPr>
          <p:cNvPr id="300" name="Shape 300"/>
          <p:cNvPicPr preferRelativeResize="0"/>
          <p:nvPr/>
        </p:nvPicPr>
        <p:blipFill rotWithShape="1">
          <a:blip r:embed="rId3">
            <a:alphaModFix/>
          </a:blip>
          <a:srcRect l="25650" r="19821"/>
          <a:stretch/>
        </p:blipFill>
        <p:spPr>
          <a:xfrm>
            <a:off x="407300" y="649450"/>
            <a:ext cx="2564625" cy="3247600"/>
          </a:xfrm>
          <a:prstGeom prst="rect">
            <a:avLst/>
          </a:prstGeom>
          <a:noFill/>
          <a:ln>
            <a:noFill/>
          </a:ln>
        </p:spPr>
      </p:pic>
      <p:sp>
        <p:nvSpPr>
          <p:cNvPr id="301" name="Shape 301"/>
          <p:cNvSpPr/>
          <p:nvPr/>
        </p:nvSpPr>
        <p:spPr>
          <a:xfrm>
            <a:off x="0" y="3894600"/>
            <a:ext cx="9144000" cy="1248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2" name="Shape 302"/>
          <p:cNvSpPr txBox="1"/>
          <p:nvPr/>
        </p:nvSpPr>
        <p:spPr>
          <a:xfrm>
            <a:off x="333625" y="4306475"/>
            <a:ext cx="8520600" cy="523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200">
                <a:solidFill>
                  <a:srgbClr val="999999"/>
                </a:solidFill>
              </a:rPr>
              <a:t>Tourism agencies are starting to target the Millennial generation of travellers who seek experiences (Marandola &amp; Northcott, 2016). Millennial families are driving the growth in travelling, with a combined 36.9 million vacations within 2017 (Newsdesk, 2017).</a:t>
            </a:r>
            <a:endParaRPr sz="1200">
              <a:solidFill>
                <a:srgbClr val="999999"/>
              </a:solidFill>
            </a:endParaRPr>
          </a:p>
        </p:txBody>
      </p:sp>
      <p:sp>
        <p:nvSpPr>
          <p:cNvPr id="303" name="Shape 303"/>
          <p:cNvSpPr txBox="1"/>
          <p:nvPr/>
        </p:nvSpPr>
        <p:spPr>
          <a:xfrm>
            <a:off x="296525" y="3970788"/>
            <a:ext cx="85206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200">
                <a:solidFill>
                  <a:srgbClr val="566579"/>
                </a:solidFill>
                <a:latin typeface="Trebuchet MS"/>
                <a:ea typeface="Trebuchet MS"/>
                <a:cs typeface="Trebuchet MS"/>
                <a:sym typeface="Trebuchet MS"/>
              </a:rPr>
              <a:t>Millennials</a:t>
            </a:r>
            <a:endParaRPr sz="2200" b="1">
              <a:solidFill>
                <a:srgbClr val="EE795B"/>
              </a:solidFill>
              <a:latin typeface="Trebuchet MS"/>
              <a:ea typeface="Trebuchet MS"/>
              <a:cs typeface="Trebuchet MS"/>
              <a:sym typeface="Trebuchet MS"/>
            </a:endParaRPr>
          </a:p>
        </p:txBody>
      </p:sp>
      <p:sp>
        <p:nvSpPr>
          <p:cNvPr id="304" name="Shape 304"/>
          <p:cNvSpPr txBox="1"/>
          <p:nvPr/>
        </p:nvSpPr>
        <p:spPr>
          <a:xfrm>
            <a:off x="3247925" y="141900"/>
            <a:ext cx="3838200" cy="557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3450">
                <a:solidFill>
                  <a:srgbClr val="FFFFFF"/>
                </a:solidFill>
                <a:latin typeface="Trebuchet MS"/>
                <a:ea typeface="Trebuchet MS"/>
                <a:cs typeface="Trebuchet MS"/>
                <a:sym typeface="Trebuchet MS"/>
              </a:rPr>
              <a:t>Brandon</a:t>
            </a:r>
            <a:endParaRPr sz="3450">
              <a:solidFill>
                <a:srgbClr val="FFFFFF"/>
              </a:solidFill>
              <a:latin typeface="Trebuchet MS"/>
              <a:ea typeface="Trebuchet MS"/>
              <a:cs typeface="Trebuchet MS"/>
              <a:sym typeface="Trebuchet MS"/>
            </a:endParaRPr>
          </a:p>
          <a:p>
            <a:pPr marL="0" lvl="0" indent="0" rtl="0">
              <a:spcBef>
                <a:spcPts val="0"/>
              </a:spcBef>
              <a:spcAft>
                <a:spcPts val="0"/>
              </a:spcAft>
              <a:buNone/>
            </a:pPr>
            <a:endParaRPr sz="3450">
              <a:solidFill>
                <a:srgbClr val="FFFFFF"/>
              </a:solidFill>
              <a:latin typeface="Trebuchet MS"/>
              <a:ea typeface="Trebuchet MS"/>
              <a:cs typeface="Trebuchet MS"/>
              <a:sym typeface="Trebuchet MS"/>
            </a:endParaRPr>
          </a:p>
        </p:txBody>
      </p:sp>
      <p:sp>
        <p:nvSpPr>
          <p:cNvPr id="305" name="Shape 305"/>
          <p:cNvSpPr txBox="1"/>
          <p:nvPr/>
        </p:nvSpPr>
        <p:spPr>
          <a:xfrm>
            <a:off x="3280225" y="1218250"/>
            <a:ext cx="2910900" cy="7500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1200">
                <a:solidFill>
                  <a:srgbClr val="FFFFFF"/>
                </a:solidFill>
              </a:rPr>
              <a:t>Age: 24</a:t>
            </a:r>
            <a:endParaRPr sz="1200">
              <a:solidFill>
                <a:srgbClr val="FFFFFF"/>
              </a:solidFill>
            </a:endParaRPr>
          </a:p>
          <a:p>
            <a:pPr marL="0" lvl="0" indent="0" rtl="0">
              <a:lnSpc>
                <a:spcPct val="100000"/>
              </a:lnSpc>
              <a:spcBef>
                <a:spcPts val="0"/>
              </a:spcBef>
              <a:spcAft>
                <a:spcPts val="0"/>
              </a:spcAft>
              <a:buNone/>
            </a:pPr>
            <a:endParaRPr sz="600">
              <a:solidFill>
                <a:srgbClr val="FFFFFF"/>
              </a:solidFill>
            </a:endParaRPr>
          </a:p>
          <a:p>
            <a:pPr marL="0" lvl="0" indent="0" rtl="0">
              <a:lnSpc>
                <a:spcPct val="100000"/>
              </a:lnSpc>
              <a:spcBef>
                <a:spcPts val="0"/>
              </a:spcBef>
              <a:spcAft>
                <a:spcPts val="0"/>
              </a:spcAft>
              <a:buNone/>
            </a:pPr>
            <a:r>
              <a:rPr lang="en" sz="1200">
                <a:solidFill>
                  <a:srgbClr val="FFFFFF"/>
                </a:solidFill>
              </a:rPr>
              <a:t>Career: Researcher (Master-Candidate)</a:t>
            </a:r>
            <a:endParaRPr sz="1200">
              <a:solidFill>
                <a:srgbClr val="FFFFFF"/>
              </a:solidFill>
            </a:endParaRPr>
          </a:p>
          <a:p>
            <a:pPr marL="0" lvl="0" indent="0" rtl="0">
              <a:lnSpc>
                <a:spcPct val="100000"/>
              </a:lnSpc>
              <a:spcBef>
                <a:spcPts val="0"/>
              </a:spcBef>
              <a:spcAft>
                <a:spcPts val="0"/>
              </a:spcAft>
              <a:buNone/>
            </a:pPr>
            <a:endParaRPr>
              <a:solidFill>
                <a:srgbClr val="FFFFFF"/>
              </a:solidFill>
            </a:endParaRPr>
          </a:p>
          <a:p>
            <a:pPr marL="0" lvl="0" indent="0" rtl="0">
              <a:lnSpc>
                <a:spcPct val="100000"/>
              </a:lnSpc>
              <a:spcBef>
                <a:spcPts val="0"/>
              </a:spcBef>
              <a:spcAft>
                <a:spcPts val="0"/>
              </a:spcAft>
              <a:buNone/>
            </a:pPr>
            <a:endParaRPr>
              <a:solidFill>
                <a:srgbClr val="FFFFFF"/>
              </a:solidFill>
            </a:endParaRPr>
          </a:p>
        </p:txBody>
      </p:sp>
      <p:sp>
        <p:nvSpPr>
          <p:cNvPr id="306" name="Shape 306"/>
          <p:cNvSpPr txBox="1"/>
          <p:nvPr/>
        </p:nvSpPr>
        <p:spPr>
          <a:xfrm>
            <a:off x="3247925" y="622800"/>
            <a:ext cx="5724600" cy="59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800">
                <a:solidFill>
                  <a:schemeClr val="lt1"/>
                </a:solidFill>
              </a:rPr>
              <a:t>MSc Advanced Engineering from University of Leeds</a:t>
            </a:r>
            <a:endParaRPr sz="1800">
              <a:solidFill>
                <a:schemeClr val="lt1"/>
              </a:solidFill>
            </a:endParaRPr>
          </a:p>
        </p:txBody>
      </p:sp>
      <p:sp>
        <p:nvSpPr>
          <p:cNvPr id="307" name="Shape 307"/>
          <p:cNvSpPr txBox="1"/>
          <p:nvPr/>
        </p:nvSpPr>
        <p:spPr>
          <a:xfrm>
            <a:off x="6227525" y="1968238"/>
            <a:ext cx="8925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500" b="1">
                <a:solidFill>
                  <a:srgbClr val="FFFFFF"/>
                </a:solidFill>
                <a:latin typeface="Trebuchet MS"/>
                <a:ea typeface="Trebuchet MS"/>
                <a:cs typeface="Trebuchet MS"/>
                <a:sym typeface="Trebuchet MS"/>
              </a:rPr>
              <a:t>Goals</a:t>
            </a:r>
            <a:endParaRPr sz="1500" b="1">
              <a:solidFill>
                <a:srgbClr val="FFFFFF"/>
              </a:solidFill>
              <a:latin typeface="Trebuchet MS"/>
              <a:ea typeface="Trebuchet MS"/>
              <a:cs typeface="Trebuchet MS"/>
              <a:sym typeface="Trebuchet MS"/>
            </a:endParaRPr>
          </a:p>
        </p:txBody>
      </p:sp>
      <p:sp>
        <p:nvSpPr>
          <p:cNvPr id="308" name="Shape 308"/>
          <p:cNvSpPr txBox="1"/>
          <p:nvPr/>
        </p:nvSpPr>
        <p:spPr>
          <a:xfrm>
            <a:off x="6227525" y="2209800"/>
            <a:ext cx="2475000" cy="12486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200">
                <a:solidFill>
                  <a:schemeClr val="lt1"/>
                </a:solidFill>
              </a:rPr>
              <a:t>Get a successful job working for SpaceX </a:t>
            </a:r>
            <a:endParaRPr sz="1200">
              <a:solidFill>
                <a:schemeClr val="lt1"/>
              </a:solidFill>
            </a:endParaRPr>
          </a:p>
          <a:p>
            <a:pPr marL="0" lvl="0" indent="0" rtl="0">
              <a:spcBef>
                <a:spcPts val="0"/>
              </a:spcBef>
              <a:spcAft>
                <a:spcPts val="0"/>
              </a:spcAft>
              <a:buNone/>
            </a:pPr>
            <a:endParaRPr sz="1200">
              <a:solidFill>
                <a:schemeClr val="lt1"/>
              </a:solidFill>
            </a:endParaRPr>
          </a:p>
          <a:p>
            <a:pPr marL="0" lvl="0" indent="0" rtl="0">
              <a:spcBef>
                <a:spcPts val="0"/>
              </a:spcBef>
              <a:spcAft>
                <a:spcPts val="0"/>
              </a:spcAft>
              <a:buNone/>
            </a:pPr>
            <a:r>
              <a:rPr lang="en" sz="1200">
                <a:solidFill>
                  <a:schemeClr val="lt1"/>
                </a:solidFill>
              </a:rPr>
              <a:t>Find a career that is flexible to encourage travelling abroad and working</a:t>
            </a:r>
            <a:endParaRPr sz="1200">
              <a:solidFill>
                <a:schemeClr val="lt1"/>
              </a:solidFill>
            </a:endParaRPr>
          </a:p>
        </p:txBody>
      </p:sp>
      <p:sp>
        <p:nvSpPr>
          <p:cNvPr id="309" name="Shape 309"/>
          <p:cNvSpPr txBox="1"/>
          <p:nvPr/>
        </p:nvSpPr>
        <p:spPr>
          <a:xfrm>
            <a:off x="3296275" y="2031803"/>
            <a:ext cx="10002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500" b="1">
                <a:solidFill>
                  <a:srgbClr val="FFFFFF"/>
                </a:solidFill>
                <a:latin typeface="Trebuchet MS"/>
                <a:ea typeface="Trebuchet MS"/>
                <a:cs typeface="Trebuchet MS"/>
                <a:sym typeface="Trebuchet MS"/>
              </a:rPr>
              <a:t>Lifestyle</a:t>
            </a:r>
            <a:endParaRPr sz="1500" b="1">
              <a:solidFill>
                <a:srgbClr val="FFFFFF"/>
              </a:solidFill>
              <a:latin typeface="Trebuchet MS"/>
              <a:ea typeface="Trebuchet MS"/>
              <a:cs typeface="Trebuchet MS"/>
              <a:sym typeface="Trebuchet MS"/>
            </a:endParaRPr>
          </a:p>
        </p:txBody>
      </p:sp>
      <p:sp>
        <p:nvSpPr>
          <p:cNvPr id="310" name="Shape 310"/>
          <p:cNvSpPr txBox="1"/>
          <p:nvPr/>
        </p:nvSpPr>
        <p:spPr>
          <a:xfrm>
            <a:off x="3280225" y="2350525"/>
            <a:ext cx="2368800" cy="14805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200">
                <a:solidFill>
                  <a:schemeClr val="lt1"/>
                </a:solidFill>
              </a:rPr>
              <a:t>Enjoys reading science-fiction novels and playing board games</a:t>
            </a:r>
            <a:endParaRPr sz="1200">
              <a:solidFill>
                <a:schemeClr val="lt1"/>
              </a:solidFill>
            </a:endParaRPr>
          </a:p>
          <a:p>
            <a:pPr marL="0" lvl="0" indent="0" rtl="0">
              <a:spcBef>
                <a:spcPts val="0"/>
              </a:spcBef>
              <a:spcAft>
                <a:spcPts val="0"/>
              </a:spcAft>
              <a:buNone/>
            </a:pPr>
            <a:endParaRPr sz="1200">
              <a:solidFill>
                <a:schemeClr val="lt1"/>
              </a:solidFill>
            </a:endParaRPr>
          </a:p>
          <a:p>
            <a:pPr marL="0" lvl="0" indent="0" rtl="0">
              <a:spcBef>
                <a:spcPts val="0"/>
              </a:spcBef>
              <a:spcAft>
                <a:spcPts val="0"/>
              </a:spcAft>
              <a:buNone/>
            </a:pPr>
            <a:r>
              <a:rPr lang="en" sz="1200">
                <a:solidFill>
                  <a:schemeClr val="lt1"/>
                </a:solidFill>
              </a:rPr>
              <a:t>Loves to listen to podcast; </a:t>
            </a:r>
            <a:r>
              <a:rPr lang="en" sz="1200" i="1">
                <a:solidFill>
                  <a:schemeClr val="lt1"/>
                </a:solidFill>
              </a:rPr>
              <a:t>Serial</a:t>
            </a:r>
            <a:r>
              <a:rPr lang="en" sz="1200">
                <a:solidFill>
                  <a:schemeClr val="lt1"/>
                </a:solidFill>
              </a:rPr>
              <a:t>, </a:t>
            </a:r>
            <a:r>
              <a:rPr lang="en" sz="1200" i="1">
                <a:solidFill>
                  <a:schemeClr val="lt1"/>
                </a:solidFill>
              </a:rPr>
              <a:t>The Ringer</a:t>
            </a:r>
            <a:r>
              <a:rPr lang="en" sz="1200">
                <a:solidFill>
                  <a:schemeClr val="lt1"/>
                </a:solidFill>
              </a:rPr>
              <a:t>, and </a:t>
            </a:r>
            <a:r>
              <a:rPr lang="en" sz="1200" i="1">
                <a:solidFill>
                  <a:schemeClr val="lt1"/>
                </a:solidFill>
              </a:rPr>
              <a:t>Hypebeast Radio</a:t>
            </a:r>
            <a:endParaRPr sz="1200">
              <a:solidFill>
                <a:schemeClr val="lt1"/>
              </a:solidFill>
            </a:endParaRPr>
          </a:p>
          <a:p>
            <a:pPr marL="0" lvl="0" indent="0" rtl="0">
              <a:spcBef>
                <a:spcPts val="0"/>
              </a:spcBef>
              <a:spcAft>
                <a:spcPts val="0"/>
              </a:spcAft>
              <a:buNone/>
            </a:pPr>
            <a:endParaRPr sz="1200">
              <a:solidFill>
                <a:schemeClr val="lt1"/>
              </a:solidFill>
            </a:endParaRPr>
          </a:p>
          <a:p>
            <a:pPr marL="0" lvl="0" indent="0" rtl="0">
              <a:spcBef>
                <a:spcPts val="0"/>
              </a:spcBef>
              <a:spcAft>
                <a:spcPts val="0"/>
              </a:spcAft>
              <a:buNone/>
            </a:pPr>
            <a:endParaRPr sz="1200">
              <a:solidFill>
                <a:schemeClr val="lt1"/>
              </a:solidFill>
            </a:endParaRPr>
          </a:p>
          <a:p>
            <a:pPr marL="0" lvl="0" indent="0" rtl="0">
              <a:spcBef>
                <a:spcPts val="0"/>
              </a:spcBef>
              <a:spcAft>
                <a:spcPts val="0"/>
              </a:spcAft>
              <a:buNone/>
            </a:pPr>
            <a:endParaRPr sz="1200">
              <a:solidFill>
                <a:srgbClr val="999999"/>
              </a:solidFill>
            </a:endParaRPr>
          </a:p>
        </p:txBody>
      </p:sp>
      <p:sp>
        <p:nvSpPr>
          <p:cNvPr id="311" name="Shape 311"/>
          <p:cNvSpPr txBox="1"/>
          <p:nvPr/>
        </p:nvSpPr>
        <p:spPr>
          <a:xfrm>
            <a:off x="6227525" y="1214475"/>
            <a:ext cx="2868900" cy="75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200">
                <a:solidFill>
                  <a:schemeClr val="lt1"/>
                </a:solidFill>
              </a:rPr>
              <a:t>Gender: Male</a:t>
            </a:r>
            <a:endParaRPr sz="1200">
              <a:solidFill>
                <a:schemeClr val="lt1"/>
              </a:solidFill>
            </a:endParaRPr>
          </a:p>
          <a:p>
            <a:pPr marL="0" lvl="0" indent="0" rtl="0">
              <a:spcBef>
                <a:spcPts val="0"/>
              </a:spcBef>
              <a:spcAft>
                <a:spcPts val="0"/>
              </a:spcAft>
              <a:buNone/>
            </a:pPr>
            <a:endParaRPr sz="600">
              <a:solidFill>
                <a:schemeClr val="lt1"/>
              </a:solidFill>
            </a:endParaRPr>
          </a:p>
          <a:p>
            <a:pPr marL="0" lvl="0" indent="0" rtl="0">
              <a:spcBef>
                <a:spcPts val="0"/>
              </a:spcBef>
              <a:spcAft>
                <a:spcPts val="0"/>
              </a:spcAft>
              <a:buNone/>
            </a:pPr>
            <a:r>
              <a:rPr lang="en" sz="1200">
                <a:solidFill>
                  <a:schemeClr val="lt1"/>
                </a:solidFill>
              </a:rPr>
              <a:t>Hobbies: Traveling, photography, baseball</a:t>
            </a:r>
            <a:endParaRPr sz="12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5"/>
        <p:cNvGrpSpPr/>
        <p:nvPr/>
      </p:nvGrpSpPr>
      <p:grpSpPr>
        <a:xfrm>
          <a:off x="0" y="0"/>
          <a:ext cx="0" cy="0"/>
          <a:chOff x="0" y="0"/>
          <a:chExt cx="0" cy="0"/>
        </a:xfrm>
      </p:grpSpPr>
      <p:sp>
        <p:nvSpPr>
          <p:cNvPr id="316" name="Shape 316"/>
          <p:cNvSpPr txBox="1">
            <a:spLocks noGrp="1"/>
          </p:cNvSpPr>
          <p:nvPr>
            <p:ph type="title"/>
          </p:nvPr>
        </p:nvSpPr>
        <p:spPr>
          <a:xfrm>
            <a:off x="339425" y="348925"/>
            <a:ext cx="3517200" cy="5361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3000" b="1">
                <a:solidFill>
                  <a:srgbClr val="3C55A5"/>
                </a:solidFill>
              </a:rPr>
              <a:t>Next Steps</a:t>
            </a:r>
            <a:endParaRPr sz="3000" b="1">
              <a:solidFill>
                <a:srgbClr val="3C55A5"/>
              </a:solidFill>
            </a:endParaRPr>
          </a:p>
        </p:txBody>
      </p:sp>
      <p:sp>
        <p:nvSpPr>
          <p:cNvPr id="317" name="Shape 3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fld id="{00000000-1234-1234-1234-123412341234}" type="slidenum">
              <a:rPr lang="en"/>
              <a:t>11</a:t>
            </a:fld>
            <a:endParaRPr/>
          </a:p>
        </p:txBody>
      </p:sp>
      <p:sp>
        <p:nvSpPr>
          <p:cNvPr id="318" name="Shape 318"/>
          <p:cNvSpPr txBox="1">
            <a:spLocks noGrp="1"/>
          </p:cNvSpPr>
          <p:nvPr>
            <p:ph type="body" idx="1"/>
          </p:nvPr>
        </p:nvSpPr>
        <p:spPr>
          <a:xfrm>
            <a:off x="491825" y="926550"/>
            <a:ext cx="4011600" cy="3747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2700">
                <a:solidFill>
                  <a:schemeClr val="dk1"/>
                </a:solidFill>
              </a:rPr>
              <a:t>Prototype</a:t>
            </a:r>
            <a:endParaRPr sz="2700">
              <a:solidFill>
                <a:schemeClr val="dk1"/>
              </a:solidFill>
            </a:endParaRPr>
          </a:p>
          <a:p>
            <a:pPr marL="457200" lvl="0" indent="-387350" rtl="0">
              <a:spcBef>
                <a:spcPts val="0"/>
              </a:spcBef>
              <a:spcAft>
                <a:spcPts val="0"/>
              </a:spcAft>
              <a:buClr>
                <a:schemeClr val="dk1"/>
              </a:buClr>
              <a:buSzPts val="2500"/>
              <a:buChar char="-"/>
            </a:pPr>
            <a:r>
              <a:rPr lang="en" sz="2500">
                <a:solidFill>
                  <a:schemeClr val="dk1"/>
                </a:solidFill>
              </a:rPr>
              <a:t>The Narrative</a:t>
            </a:r>
            <a:endParaRPr sz="2500">
              <a:solidFill>
                <a:schemeClr val="dk1"/>
              </a:solidFill>
            </a:endParaRPr>
          </a:p>
          <a:p>
            <a:pPr marL="0" lvl="0" indent="0" rtl="0">
              <a:spcBef>
                <a:spcPts val="0"/>
              </a:spcBef>
              <a:spcAft>
                <a:spcPts val="0"/>
              </a:spcAft>
              <a:buClr>
                <a:srgbClr val="000000"/>
              </a:buClr>
              <a:buSzPts val="1100"/>
              <a:buFont typeface="Arial"/>
              <a:buNone/>
            </a:pPr>
            <a:endParaRPr sz="2700">
              <a:solidFill>
                <a:schemeClr val="dk1"/>
              </a:solidFill>
            </a:endParaRPr>
          </a:p>
          <a:p>
            <a:pPr marL="0" lvl="0" indent="0" rtl="0">
              <a:spcBef>
                <a:spcPts val="0"/>
              </a:spcBef>
              <a:spcAft>
                <a:spcPts val="0"/>
              </a:spcAft>
              <a:buClr>
                <a:srgbClr val="000000"/>
              </a:buClr>
              <a:buSzPts val="1100"/>
              <a:buFont typeface="Arial"/>
              <a:buNone/>
            </a:pPr>
            <a:r>
              <a:rPr lang="en" sz="2700">
                <a:solidFill>
                  <a:schemeClr val="dk1"/>
                </a:solidFill>
              </a:rPr>
              <a:t>Additional Project</a:t>
            </a:r>
            <a:endParaRPr sz="2700">
              <a:solidFill>
                <a:schemeClr val="dk1"/>
              </a:solidFill>
            </a:endParaRPr>
          </a:p>
          <a:p>
            <a:pPr marL="457200" lvl="0" indent="-387350" rtl="0">
              <a:spcBef>
                <a:spcPts val="0"/>
              </a:spcBef>
              <a:spcAft>
                <a:spcPts val="0"/>
              </a:spcAft>
              <a:buClr>
                <a:schemeClr val="dk1"/>
              </a:buClr>
              <a:buSzPts val="2500"/>
              <a:buChar char="-"/>
            </a:pPr>
            <a:r>
              <a:rPr lang="en" sz="2500">
                <a:solidFill>
                  <a:schemeClr val="dk1"/>
                </a:solidFill>
              </a:rPr>
              <a:t>Connecting to other institutions</a:t>
            </a:r>
            <a:endParaRPr sz="2500">
              <a:solidFill>
                <a:schemeClr val="dk1"/>
              </a:solidFill>
            </a:endParaRPr>
          </a:p>
          <a:p>
            <a:pPr marL="457200" lvl="0" indent="-387350" rtl="0">
              <a:spcBef>
                <a:spcPts val="0"/>
              </a:spcBef>
              <a:spcAft>
                <a:spcPts val="0"/>
              </a:spcAft>
              <a:buClr>
                <a:schemeClr val="dk1"/>
              </a:buClr>
              <a:buSzPts val="2500"/>
              <a:buChar char="-"/>
            </a:pPr>
            <a:r>
              <a:rPr lang="en" sz="2500">
                <a:solidFill>
                  <a:schemeClr val="dk1"/>
                </a:solidFill>
              </a:rPr>
              <a:t>Walking Tours</a:t>
            </a:r>
            <a:endParaRPr sz="2500">
              <a:solidFill>
                <a:schemeClr val="dk1"/>
              </a:solidFill>
            </a:endParaRPr>
          </a:p>
          <a:p>
            <a:pPr marL="457200" lvl="0" indent="-387350" rtl="0">
              <a:spcBef>
                <a:spcPts val="0"/>
              </a:spcBef>
              <a:spcAft>
                <a:spcPts val="0"/>
              </a:spcAft>
              <a:buClr>
                <a:schemeClr val="dk1"/>
              </a:buClr>
              <a:buSzPts val="2500"/>
              <a:buChar char="-"/>
            </a:pPr>
            <a:r>
              <a:rPr lang="en" sz="2500">
                <a:solidFill>
                  <a:schemeClr val="dk1"/>
                </a:solidFill>
              </a:rPr>
              <a:t>Open source map </a:t>
            </a:r>
            <a:endParaRPr sz="2500">
              <a:solidFill>
                <a:schemeClr val="dk1"/>
              </a:solidFill>
            </a:endParaRPr>
          </a:p>
          <a:p>
            <a:pPr marL="0" lvl="0" indent="0" rtl="0">
              <a:spcBef>
                <a:spcPts val="0"/>
              </a:spcBef>
              <a:spcAft>
                <a:spcPts val="0"/>
              </a:spcAft>
              <a:buNone/>
            </a:pPr>
            <a:endParaRPr sz="2400">
              <a:solidFill>
                <a:schemeClr val="dk1"/>
              </a:solidFill>
            </a:endParaRPr>
          </a:p>
          <a:p>
            <a:pPr marL="0" lvl="0" indent="0" rtl="0">
              <a:spcBef>
                <a:spcPts val="0"/>
              </a:spcBef>
              <a:spcAft>
                <a:spcPts val="0"/>
              </a:spcAft>
              <a:buNone/>
            </a:pPr>
            <a:endParaRPr sz="1400">
              <a:solidFill>
                <a:schemeClr val="dk1"/>
              </a:solidFill>
            </a:endParaRPr>
          </a:p>
        </p:txBody>
      </p:sp>
      <p:pic>
        <p:nvPicPr>
          <p:cNvPr id="319" name="Shape 319"/>
          <p:cNvPicPr preferRelativeResize="0"/>
          <p:nvPr/>
        </p:nvPicPr>
        <p:blipFill rotWithShape="1">
          <a:blip r:embed="rId4">
            <a:alphaModFix/>
          </a:blip>
          <a:srcRect l="21943" r="24339"/>
          <a:stretch/>
        </p:blipFill>
        <p:spPr>
          <a:xfrm>
            <a:off x="4574700" y="0"/>
            <a:ext cx="4569300" cy="5143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smtClean="0"/>
              <a:t>The Prototype</a:t>
            </a:r>
            <a:endParaRPr dirty="0"/>
          </a:p>
        </p:txBody>
      </p:sp>
      <p:sp>
        <p:nvSpPr>
          <p:cNvPr id="325" name="Shape 325"/>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marL="457200" lvl="0" indent="0" rtl="0">
              <a:lnSpc>
                <a:spcPct val="150000"/>
              </a:lnSpc>
              <a:spcBef>
                <a:spcPts val="600"/>
              </a:spcBef>
              <a:spcAft>
                <a:spcPts val="0"/>
              </a:spcAft>
              <a:buNone/>
            </a:pPr>
            <a:r>
              <a:rPr lang="en-CA" sz="2800" b="1" dirty="0" smtClean="0"/>
              <a:t>The Prototype</a:t>
            </a:r>
          </a:p>
          <a:p>
            <a:pPr marL="800100" lvl="0" indent="-342900" rtl="0">
              <a:lnSpc>
                <a:spcPct val="150000"/>
              </a:lnSpc>
              <a:spcBef>
                <a:spcPts val="600"/>
              </a:spcBef>
              <a:spcAft>
                <a:spcPts val="0"/>
              </a:spcAft>
              <a:buFont typeface="+mj-lt"/>
              <a:buAutoNum type="arabicPeriod"/>
            </a:pPr>
            <a:r>
              <a:rPr lang="en-CA" sz="1800" b="1" dirty="0" smtClean="0"/>
              <a:t>Download a QR Code scanner</a:t>
            </a:r>
          </a:p>
          <a:p>
            <a:pPr marL="800100" lvl="0" indent="-342900" rtl="0">
              <a:lnSpc>
                <a:spcPct val="150000"/>
              </a:lnSpc>
              <a:spcBef>
                <a:spcPts val="600"/>
              </a:spcBef>
              <a:spcAft>
                <a:spcPts val="0"/>
              </a:spcAft>
              <a:buFont typeface="+mj-lt"/>
              <a:buAutoNum type="arabicPeriod"/>
            </a:pPr>
            <a:r>
              <a:rPr lang="en-CA" sz="1800" b="1" dirty="0" smtClean="0"/>
              <a:t>Scan the QR following codes</a:t>
            </a:r>
          </a:p>
          <a:p>
            <a:pPr marL="800100" lvl="0" indent="-342900" rtl="0">
              <a:lnSpc>
                <a:spcPct val="150000"/>
              </a:lnSpc>
              <a:spcBef>
                <a:spcPts val="600"/>
              </a:spcBef>
              <a:spcAft>
                <a:spcPts val="0"/>
              </a:spcAft>
              <a:buFont typeface="+mj-lt"/>
              <a:buAutoNum type="arabicPeriod"/>
            </a:pPr>
            <a:r>
              <a:rPr lang="en-CA" sz="1800" b="1" dirty="0" smtClean="0"/>
              <a:t>Explore the prototype</a:t>
            </a:r>
          </a:p>
          <a:p>
            <a:pPr marL="800100" lvl="0" indent="-342900" rtl="0">
              <a:lnSpc>
                <a:spcPct val="150000"/>
              </a:lnSpc>
              <a:spcBef>
                <a:spcPts val="600"/>
              </a:spcBef>
              <a:spcAft>
                <a:spcPts val="0"/>
              </a:spcAft>
              <a:buFont typeface="+mj-lt"/>
              <a:buAutoNum type="arabicPeriod"/>
            </a:pPr>
            <a:r>
              <a:rPr lang="en-CA" sz="1800" b="1" dirty="0" smtClean="0"/>
              <a:t>Give us feedback</a:t>
            </a:r>
            <a:endParaRPr sz="1800" b="1" dirty="0"/>
          </a:p>
        </p:txBody>
      </p:sp>
    </p:spTree>
    <p:extLst>
      <p:ext uri="{BB962C8B-B14F-4D97-AF65-F5344CB8AC3E}">
        <p14:creationId xmlns:p14="http://schemas.microsoft.com/office/powerpoint/2010/main" val="1976087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smtClean="0"/>
              <a:t>Explore </a:t>
            </a:r>
            <a:br>
              <a:rPr lang="en" dirty="0" smtClean="0"/>
            </a:br>
            <a:r>
              <a:rPr lang="en" dirty="0" smtClean="0"/>
              <a:t>the story</a:t>
            </a:r>
            <a:endParaRPr dirty="0"/>
          </a:p>
        </p:txBody>
      </p:sp>
      <p:sp>
        <p:nvSpPr>
          <p:cNvPr id="325" name="Shape 325"/>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indent="0">
              <a:lnSpc>
                <a:spcPct val="150000"/>
              </a:lnSpc>
              <a:buNone/>
            </a:pPr>
            <a:r>
              <a:rPr lang="en-CA" sz="2800" b="1" dirty="0" smtClean="0"/>
              <a:t>The Queen’s Hotel</a:t>
            </a:r>
            <a:endParaRPr lang="en-CA" sz="2800" b="1" dirty="0"/>
          </a:p>
        </p:txBody>
      </p:sp>
      <p:sp>
        <p:nvSpPr>
          <p:cNvPr id="2" name="AutoShape 2" descr="data:image/png;base64,iVBORw0KGgoAAAANSUhEUgAAAJQAAACUCAYAAAB1PADUAAAAAXNSR0IArs4c6QAAAARnQU1BAACxjwv8YQUAAAPGSURBVHhe7drLjhsxDERRO///z0kWsxhwUyjwSn7gnk0CuFuiOgWacPr597+HBPnz86eEMFBCGSihDJRQBkooAyWUgRLKQAlloIQyUEIZKKEMlFAGSigDJZSBEmr9PtTz+fz52x1tuXR9af/tfnP9d3++kx1KKAMllIESCp+htt/BU1qf3r+dWdJ+2/Ve/XxbdiihDJRQBkqo4zPU7RliW0+7//bzZHueia5vskMJZaCEMlBCfd0MlbT1tufZXj9t65na87bsUEIZKKEMlFAfP0O1M0Bbz0Sv366Xzp9sn19ihxLKQAlloIT6+Pehpu1MMbXrTXP9tF66/tXPN7FDCWWghDJQQuEz1GntjPFtn58292/ZoYQyUEIZKKHWM9S7STPH9rj0TPNlj98OJZaBEspACXX9fSj68yTNPPR6UzrPtK0n3b99nokdSigDJZSBEur471DpO/v0TDHR+29nkrT/RNezrX+yQwlloIQyUEJ93O9QrXa9tr5pe32S1ptOrz/ZoYQyUEIZKKGuv1O+/Y4+PaMkc7/t+u3zaM8/be9P7FBCGSihDJRQ198pp2eg9v72uLfrndr1Ur10fZMdSigDJZSBEgqfodJ3dCuV184M7XG39yft89o+j4k+nx1KKAMllIES6uW/Q9HmcdKMkOpJj2d7/7Std6LPm9ihhDJQQhkood5uhmrLaWeKiT5+ez66/rle+/mWHUooAyWUgRLq+gzV2s4EaUZpj7+dQVI9Sdrv9vOY7FBCGSihDJRQH/8+1NTOONuZgr5/Xn/6PO36iR1KKAMllIESaj1DtTPAlLbfzhCpntP7T209p88zpfsTO5RQBkooAyXU9d+h4O3iftPcv72/td3v9P30v4cdSigDJZSBEur671Cv/jxp15+212+l/U6zQwlloIQyUEK9/TvlyXaGamecdv0p3d/+c5yur2WHEspACWWghMJ/hzqNnjGm29dP8/60/na9KdWf2KGEMlBCGSihjv9f3la7fjtznK53outp9zvNDiWUgRLKQAl1/X2oJN2//TxpH0faP2nrS9L+ab+2/skOJZSBEspACfXxM1SynVHa82zrS/e3+7fnb+uf7FBCGSihDJRQX/c71LS9fmtbX1v/lM6T9mvZoYQyUEIZKKG+/n2oqb1/Xp/Wn+j7p+3zSde37FBCGSihDJRQ+Ax12iz31fu3Ur3t+u169P6THUooAyWUgRJqPUNJv9mhhDJQQhkooQyUUAZKKAMllIESykAJZaCEMlBCGSihDJRQBkooAyWUgRLo8fgHJPgQu2MFksoAAAAASUVORK5CYII="/>
          <p:cNvSpPr>
            <a:spLocks noChangeAspect="1" noChangeArrowheads="1"/>
          </p:cNvSpPr>
          <p:nvPr/>
        </p:nvSpPr>
        <p:spPr bwMode="auto">
          <a:xfrm>
            <a:off x="63500" y="-136525"/>
            <a:ext cx="1714500" cy="1714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CA"/>
          </a:p>
        </p:txBody>
      </p:sp>
      <p:pic>
        <p:nvPicPr>
          <p:cNvPr id="1027" name="Picture 3" descr="C:\Users\HINTONPE\Desktop\QR Queens Hotel.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83968" y="1923678"/>
            <a:ext cx="1409700" cy="140970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4283968" y="3951616"/>
            <a:ext cx="3409908" cy="307777"/>
          </a:xfrm>
          <a:prstGeom prst="rect">
            <a:avLst/>
          </a:prstGeom>
        </p:spPr>
        <p:txBody>
          <a:bodyPr wrap="none">
            <a:spAutoFit/>
          </a:bodyPr>
          <a:lstStyle/>
          <a:p>
            <a:r>
              <a:rPr lang="en-CA" dirty="0">
                <a:hlinkClick r:id="rId4"/>
              </a:rPr>
              <a:t>https://</a:t>
            </a:r>
            <a:r>
              <a:rPr lang="en-CA" dirty="0" smtClean="0">
                <a:hlinkClick r:id="rId4"/>
              </a:rPr>
              <a:t>share.protopie.io/BuHUBuz7mPL</a:t>
            </a:r>
            <a:r>
              <a:rPr lang="en-CA" dirty="0" smtClean="0"/>
              <a:t> </a:t>
            </a:r>
            <a:endParaRPr lang="en-CA"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lvl="0"/>
            <a:r>
              <a:rPr lang="en" dirty="0"/>
              <a:t>Explore </a:t>
            </a:r>
            <a:br>
              <a:rPr lang="en" dirty="0"/>
            </a:br>
            <a:r>
              <a:rPr lang="en" dirty="0"/>
              <a:t>the story</a:t>
            </a:r>
            <a:endParaRPr dirty="0"/>
          </a:p>
        </p:txBody>
      </p:sp>
      <p:sp>
        <p:nvSpPr>
          <p:cNvPr id="325" name="Shape 325"/>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marL="457200" lvl="0" indent="0" rtl="0">
              <a:lnSpc>
                <a:spcPct val="150000"/>
              </a:lnSpc>
              <a:spcBef>
                <a:spcPts val="600"/>
              </a:spcBef>
              <a:spcAft>
                <a:spcPts val="0"/>
              </a:spcAft>
              <a:buNone/>
            </a:pPr>
            <a:r>
              <a:rPr lang="en-CA" sz="2800" b="1" dirty="0" smtClean="0"/>
              <a:t>Bay Street</a:t>
            </a:r>
            <a:endParaRPr sz="2800" b="1" dirty="0"/>
          </a:p>
        </p:txBody>
      </p:sp>
      <p:sp>
        <p:nvSpPr>
          <p:cNvPr id="2" name="Rectangle 1"/>
          <p:cNvSpPr/>
          <p:nvPr/>
        </p:nvSpPr>
        <p:spPr>
          <a:xfrm>
            <a:off x="4235084" y="3985423"/>
            <a:ext cx="3366627" cy="307777"/>
          </a:xfrm>
          <a:prstGeom prst="rect">
            <a:avLst/>
          </a:prstGeom>
        </p:spPr>
        <p:txBody>
          <a:bodyPr wrap="none">
            <a:spAutoFit/>
          </a:bodyPr>
          <a:lstStyle/>
          <a:p>
            <a:r>
              <a:rPr lang="en-CA" dirty="0">
                <a:hlinkClick r:id="rId3"/>
              </a:rPr>
              <a:t>https://</a:t>
            </a:r>
            <a:r>
              <a:rPr lang="en-CA" dirty="0" smtClean="0">
                <a:hlinkClick r:id="rId3"/>
              </a:rPr>
              <a:t>share.protopie.io/Z29m3LQsmwt</a:t>
            </a:r>
            <a:r>
              <a:rPr lang="en-CA" dirty="0" smtClean="0"/>
              <a:t> </a:t>
            </a:r>
            <a:endParaRPr lang="en-CA" dirty="0"/>
          </a:p>
        </p:txBody>
      </p:sp>
      <p:pic>
        <p:nvPicPr>
          <p:cNvPr id="3074" name="Picture 2" descr="C:\Users\HINTONPE\Desktop\Bay st QR.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11960" y="1851670"/>
            <a:ext cx="1409700" cy="140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2831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lvl="0"/>
            <a:r>
              <a:rPr lang="en" dirty="0"/>
              <a:t>Explore </a:t>
            </a:r>
            <a:br>
              <a:rPr lang="en" dirty="0"/>
            </a:br>
            <a:r>
              <a:rPr lang="en" dirty="0"/>
              <a:t>the story</a:t>
            </a:r>
            <a:endParaRPr dirty="0"/>
          </a:p>
        </p:txBody>
      </p:sp>
      <p:sp>
        <p:nvSpPr>
          <p:cNvPr id="325" name="Shape 325"/>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marL="457200" lvl="0" indent="0" rtl="0">
              <a:lnSpc>
                <a:spcPct val="150000"/>
              </a:lnSpc>
              <a:spcBef>
                <a:spcPts val="600"/>
              </a:spcBef>
              <a:spcAft>
                <a:spcPts val="0"/>
              </a:spcAft>
              <a:buNone/>
            </a:pPr>
            <a:r>
              <a:rPr lang="en-CA" sz="2800" b="1" dirty="0" smtClean="0"/>
              <a:t>Kilgour’ Brother Building</a:t>
            </a:r>
          </a:p>
          <a:p>
            <a:pPr marL="457200" lvl="0" indent="0" rtl="0">
              <a:lnSpc>
                <a:spcPct val="150000"/>
              </a:lnSpc>
              <a:spcBef>
                <a:spcPts val="600"/>
              </a:spcBef>
              <a:spcAft>
                <a:spcPts val="0"/>
              </a:spcAft>
              <a:buNone/>
            </a:pPr>
            <a:endParaRPr sz="2800" b="1" dirty="0"/>
          </a:p>
        </p:txBody>
      </p:sp>
      <p:sp>
        <p:nvSpPr>
          <p:cNvPr id="2" name="Rectangle 1"/>
          <p:cNvSpPr/>
          <p:nvPr/>
        </p:nvSpPr>
        <p:spPr>
          <a:xfrm>
            <a:off x="4355976" y="4219770"/>
            <a:ext cx="3209533" cy="307777"/>
          </a:xfrm>
          <a:prstGeom prst="rect">
            <a:avLst/>
          </a:prstGeom>
        </p:spPr>
        <p:txBody>
          <a:bodyPr wrap="none">
            <a:spAutoFit/>
          </a:bodyPr>
          <a:lstStyle/>
          <a:p>
            <a:r>
              <a:rPr lang="en-CA" dirty="0">
                <a:hlinkClick r:id="rId3"/>
              </a:rPr>
              <a:t>https://</a:t>
            </a:r>
            <a:r>
              <a:rPr lang="en-CA" dirty="0" smtClean="0">
                <a:hlinkClick r:id="rId3"/>
              </a:rPr>
              <a:t>share.protopie.io/Dd6wN4rvttE</a:t>
            </a:r>
            <a:r>
              <a:rPr lang="en-CA" dirty="0" smtClean="0"/>
              <a:t> </a:t>
            </a:r>
            <a:endParaRPr lang="en-CA" dirty="0"/>
          </a:p>
        </p:txBody>
      </p:sp>
      <p:pic>
        <p:nvPicPr>
          <p:cNvPr id="2050" name="Picture 2" descr="C:\Users\HINTONPE\Desktop\kilgours QR.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11960" y="1995686"/>
            <a:ext cx="1409700" cy="140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4770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lvl="0"/>
            <a:r>
              <a:rPr lang="en" dirty="0"/>
              <a:t>Explore </a:t>
            </a:r>
            <a:br>
              <a:rPr lang="en" dirty="0"/>
            </a:br>
            <a:r>
              <a:rPr lang="en" dirty="0"/>
              <a:t>the story</a:t>
            </a:r>
            <a:endParaRPr dirty="0"/>
          </a:p>
        </p:txBody>
      </p:sp>
      <p:sp>
        <p:nvSpPr>
          <p:cNvPr id="325" name="Shape 325"/>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marL="457200" lvl="0" indent="0" rtl="0">
              <a:lnSpc>
                <a:spcPct val="150000"/>
              </a:lnSpc>
              <a:spcBef>
                <a:spcPts val="600"/>
              </a:spcBef>
              <a:spcAft>
                <a:spcPts val="0"/>
              </a:spcAft>
              <a:buNone/>
            </a:pPr>
            <a:r>
              <a:rPr lang="en-CA" sz="2800" b="1" dirty="0" smtClean="0"/>
              <a:t>Yonge Street</a:t>
            </a:r>
            <a:endParaRPr sz="2800" b="1" dirty="0"/>
          </a:p>
        </p:txBody>
      </p:sp>
      <p:sp>
        <p:nvSpPr>
          <p:cNvPr id="2" name="Rectangle 1"/>
          <p:cNvSpPr/>
          <p:nvPr/>
        </p:nvSpPr>
        <p:spPr>
          <a:xfrm>
            <a:off x="4283968" y="4227934"/>
            <a:ext cx="3207929" cy="307777"/>
          </a:xfrm>
          <a:prstGeom prst="rect">
            <a:avLst/>
          </a:prstGeom>
        </p:spPr>
        <p:txBody>
          <a:bodyPr wrap="none">
            <a:spAutoFit/>
          </a:bodyPr>
          <a:lstStyle/>
          <a:p>
            <a:r>
              <a:rPr lang="en-CA" dirty="0">
                <a:hlinkClick r:id="rId3"/>
              </a:rPr>
              <a:t>https://</a:t>
            </a:r>
            <a:r>
              <a:rPr lang="en-CA" dirty="0" smtClean="0">
                <a:hlinkClick r:id="rId3"/>
              </a:rPr>
              <a:t>share.protopie.io/FgwiZycevL4</a:t>
            </a:r>
            <a:r>
              <a:rPr lang="en-CA" dirty="0" smtClean="0"/>
              <a:t> </a:t>
            </a:r>
            <a:endParaRPr lang="en-CA" dirty="0"/>
          </a:p>
        </p:txBody>
      </p:sp>
      <p:pic>
        <p:nvPicPr>
          <p:cNvPr id="4098" name="Picture 2" descr="C:\Users\HINTONPE\Desktop\Yonge st QR.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56179" y="1923678"/>
            <a:ext cx="1409700" cy="140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59942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lvl="0"/>
            <a:r>
              <a:rPr lang="en" dirty="0"/>
              <a:t>Explore </a:t>
            </a:r>
            <a:br>
              <a:rPr lang="en" dirty="0"/>
            </a:br>
            <a:r>
              <a:rPr lang="en" dirty="0"/>
              <a:t>the story</a:t>
            </a:r>
            <a:endParaRPr dirty="0"/>
          </a:p>
        </p:txBody>
      </p:sp>
      <p:sp>
        <p:nvSpPr>
          <p:cNvPr id="325" name="Shape 325"/>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marL="457200" lvl="0" indent="0" rtl="0">
              <a:lnSpc>
                <a:spcPct val="150000"/>
              </a:lnSpc>
              <a:spcBef>
                <a:spcPts val="600"/>
              </a:spcBef>
              <a:spcAft>
                <a:spcPts val="0"/>
              </a:spcAft>
              <a:buNone/>
            </a:pPr>
            <a:r>
              <a:rPr lang="en-CA" sz="2800" b="1" dirty="0" smtClean="0"/>
              <a:t>Union Station</a:t>
            </a:r>
            <a:endParaRPr sz="2800" b="1" dirty="0"/>
          </a:p>
        </p:txBody>
      </p:sp>
      <p:sp>
        <p:nvSpPr>
          <p:cNvPr id="2" name="Rectangle 1"/>
          <p:cNvSpPr/>
          <p:nvPr/>
        </p:nvSpPr>
        <p:spPr>
          <a:xfrm>
            <a:off x="4211960" y="4093789"/>
            <a:ext cx="3400290" cy="307777"/>
          </a:xfrm>
          <a:prstGeom prst="rect">
            <a:avLst/>
          </a:prstGeom>
        </p:spPr>
        <p:txBody>
          <a:bodyPr wrap="none">
            <a:spAutoFit/>
          </a:bodyPr>
          <a:lstStyle/>
          <a:p>
            <a:r>
              <a:rPr lang="en-CA" dirty="0">
                <a:hlinkClick r:id="rId3"/>
              </a:rPr>
              <a:t>https://</a:t>
            </a:r>
            <a:r>
              <a:rPr lang="en-CA" dirty="0" smtClean="0">
                <a:hlinkClick r:id="rId3"/>
              </a:rPr>
              <a:t>share.protopie.io/JD7KQuUeKqY</a:t>
            </a:r>
            <a:r>
              <a:rPr lang="en-CA" dirty="0" smtClean="0"/>
              <a:t> </a:t>
            </a:r>
            <a:endParaRPr lang="en-CA" dirty="0"/>
          </a:p>
        </p:txBody>
      </p:sp>
      <p:pic>
        <p:nvPicPr>
          <p:cNvPr id="5122" name="Picture 2" descr="C:\Users\HINTONPE\Desktop\Union station QR.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82751" y="1900036"/>
            <a:ext cx="1409700" cy="1409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47978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smtClean="0"/>
              <a:t>Give us feedback</a:t>
            </a:r>
            <a:endParaRPr dirty="0"/>
          </a:p>
        </p:txBody>
      </p:sp>
      <p:sp>
        <p:nvSpPr>
          <p:cNvPr id="325" name="Shape 325"/>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marL="457200" lvl="0" indent="0" rtl="0">
              <a:lnSpc>
                <a:spcPct val="150000"/>
              </a:lnSpc>
              <a:spcBef>
                <a:spcPts val="600"/>
              </a:spcBef>
              <a:spcAft>
                <a:spcPts val="0"/>
              </a:spcAft>
              <a:buNone/>
            </a:pPr>
            <a:r>
              <a:rPr lang="en-CA" sz="1200" dirty="0" smtClean="0"/>
              <a:t>I </a:t>
            </a:r>
            <a:r>
              <a:rPr lang="en-CA" sz="1200" dirty="0"/>
              <a:t>am a prototype designed by Ryerson University students that wants to connect YOU to the history of </a:t>
            </a:r>
            <a:r>
              <a:rPr lang="en-CA" sz="1200" dirty="0" smtClean="0"/>
              <a:t>Ontario!</a:t>
            </a:r>
          </a:p>
          <a:p>
            <a:pPr marL="457200" lvl="0" indent="0" rtl="0">
              <a:lnSpc>
                <a:spcPct val="150000"/>
              </a:lnSpc>
              <a:spcBef>
                <a:spcPts val="600"/>
              </a:spcBef>
              <a:spcAft>
                <a:spcPts val="0"/>
              </a:spcAft>
              <a:buNone/>
            </a:pPr>
            <a:r>
              <a:rPr lang="en-CA" sz="1200" dirty="0" smtClean="0"/>
              <a:t>Using </a:t>
            </a:r>
            <a:r>
              <a:rPr lang="en-CA" sz="1200" dirty="0"/>
              <a:t>documents from the Archives and QR codes, I tell the story of the Great Toronto Fire of 1904. </a:t>
            </a:r>
            <a:endParaRPr lang="en-CA" sz="1200" dirty="0" smtClean="0"/>
          </a:p>
          <a:p>
            <a:pPr marL="457200" lvl="0" indent="0" rtl="0">
              <a:lnSpc>
                <a:spcPct val="150000"/>
              </a:lnSpc>
              <a:spcBef>
                <a:spcPts val="600"/>
              </a:spcBef>
              <a:spcAft>
                <a:spcPts val="0"/>
              </a:spcAft>
              <a:buNone/>
            </a:pPr>
            <a:r>
              <a:rPr lang="en-CA" sz="1200" dirty="0" smtClean="0"/>
              <a:t>I </a:t>
            </a:r>
            <a:r>
              <a:rPr lang="en-CA" sz="1200" dirty="0"/>
              <a:t>am a work in progress and want to improve. Can YOU help me? </a:t>
            </a:r>
          </a:p>
          <a:p>
            <a:pPr marL="457200" lvl="0" indent="0" rtl="0">
              <a:lnSpc>
                <a:spcPct val="150000"/>
              </a:lnSpc>
              <a:spcBef>
                <a:spcPts val="600"/>
              </a:spcBef>
              <a:spcAft>
                <a:spcPts val="0"/>
              </a:spcAft>
              <a:buNone/>
            </a:pPr>
            <a:endParaRPr sz="2000" b="1" dirty="0"/>
          </a:p>
        </p:txBody>
      </p:sp>
      <p:pic>
        <p:nvPicPr>
          <p:cNvPr id="1026" name="Picture 2" descr="C:\Users\HINTONPE\Desktop\Survey QR cod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8064" y="2495014"/>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8359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References</a:t>
            </a:r>
            <a:endParaRPr/>
          </a:p>
        </p:txBody>
      </p:sp>
      <p:sp>
        <p:nvSpPr>
          <p:cNvPr id="325" name="Shape 325"/>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marL="0" lvl="0" indent="0" rtl="0">
              <a:lnSpc>
                <a:spcPct val="150000"/>
              </a:lnSpc>
              <a:spcBef>
                <a:spcPts val="600"/>
              </a:spcBef>
              <a:spcAft>
                <a:spcPts val="0"/>
              </a:spcAft>
              <a:buNone/>
            </a:pPr>
            <a:r>
              <a:rPr lang="en" sz="1100"/>
              <a:t>Josiah Bruce. (Photographer). (n.d.). </a:t>
            </a:r>
            <a:r>
              <a:rPr lang="en" sz="1100" i="1"/>
              <a:t>Dominion Bank Building, S.W. Corner King and </a:t>
            </a:r>
            <a:endParaRPr sz="1100" i="1"/>
          </a:p>
          <a:p>
            <a:pPr marL="0" lvl="0" indent="457200" rtl="0">
              <a:lnSpc>
                <a:spcPct val="150000"/>
              </a:lnSpc>
              <a:spcBef>
                <a:spcPts val="600"/>
              </a:spcBef>
              <a:spcAft>
                <a:spcPts val="0"/>
              </a:spcAft>
              <a:buNone/>
            </a:pPr>
            <a:r>
              <a:rPr lang="en" sz="1100" i="1"/>
              <a:t>Yonge, Toronto</a:t>
            </a:r>
            <a:r>
              <a:rPr lang="en" sz="1100"/>
              <a:t> [photography]. Toronto, ON: Archives of Ontario.</a:t>
            </a:r>
            <a:endParaRPr sz="1100"/>
          </a:p>
          <a:p>
            <a:pPr marL="0" lvl="0" indent="457200" rtl="0">
              <a:lnSpc>
                <a:spcPct val="150000"/>
              </a:lnSpc>
              <a:spcBef>
                <a:spcPts val="600"/>
              </a:spcBef>
              <a:spcAft>
                <a:spcPts val="0"/>
              </a:spcAft>
              <a:buNone/>
            </a:pPr>
            <a:endParaRPr sz="1100"/>
          </a:p>
          <a:p>
            <a:pPr marL="0" lvl="0" indent="0" rtl="0">
              <a:lnSpc>
                <a:spcPct val="150000"/>
              </a:lnSpc>
              <a:spcBef>
                <a:spcPts val="600"/>
              </a:spcBef>
              <a:spcAft>
                <a:spcPts val="0"/>
              </a:spcAft>
              <a:buNone/>
            </a:pPr>
            <a:r>
              <a:rPr lang="en" sz="1100">
                <a:solidFill>
                  <a:schemeClr val="dk2"/>
                </a:solidFill>
              </a:rPr>
              <a:t>Marandola, S. &amp; Northcott, A. (2016). Millennials are the new target market of</a:t>
            </a:r>
            <a:endParaRPr sz="1100">
              <a:solidFill>
                <a:schemeClr val="dk2"/>
              </a:solidFill>
            </a:endParaRPr>
          </a:p>
          <a:p>
            <a:pPr marL="0" lvl="0" indent="457200" rtl="0">
              <a:lnSpc>
                <a:spcPct val="150000"/>
              </a:lnSpc>
              <a:spcBef>
                <a:spcPts val="600"/>
              </a:spcBef>
              <a:spcAft>
                <a:spcPts val="0"/>
              </a:spcAft>
              <a:buNone/>
            </a:pPr>
            <a:r>
              <a:rPr lang="en" sz="1100">
                <a:solidFill>
                  <a:schemeClr val="dk2"/>
                </a:solidFill>
              </a:rPr>
              <a:t>Canada’s tourism agencies. </a:t>
            </a:r>
            <a:r>
              <a:rPr lang="en" sz="1100" i="1">
                <a:solidFill>
                  <a:schemeClr val="dk2"/>
                </a:solidFill>
              </a:rPr>
              <a:t>CBC News. </a:t>
            </a:r>
            <a:r>
              <a:rPr lang="en" sz="1100">
                <a:solidFill>
                  <a:schemeClr val="dk2"/>
                </a:solidFill>
              </a:rPr>
              <a:t>Retrieved from</a:t>
            </a:r>
            <a:endParaRPr sz="1100">
              <a:solidFill>
                <a:schemeClr val="dk2"/>
              </a:solidFill>
            </a:endParaRPr>
          </a:p>
          <a:p>
            <a:pPr marL="457200" lvl="0" indent="0" rtl="0">
              <a:lnSpc>
                <a:spcPct val="150000"/>
              </a:lnSpc>
              <a:spcBef>
                <a:spcPts val="600"/>
              </a:spcBef>
              <a:spcAft>
                <a:spcPts val="0"/>
              </a:spcAft>
              <a:buNone/>
            </a:pPr>
            <a:r>
              <a:rPr lang="en" sz="1100">
                <a:solidFill>
                  <a:schemeClr val="dk2"/>
                </a:solidFill>
              </a:rPr>
              <a:t>http://www.cbc.ca/news/canada/montreal/millennials-tourism-canada-1.3615959</a:t>
            </a:r>
            <a:endParaRPr sz="1100">
              <a:solidFill>
                <a:schemeClr val="dk2"/>
              </a:solidFill>
            </a:endParaRPr>
          </a:p>
          <a:p>
            <a:pPr marL="457200" lvl="0" indent="0" rtl="0">
              <a:lnSpc>
                <a:spcPct val="150000"/>
              </a:lnSpc>
              <a:spcBef>
                <a:spcPts val="600"/>
              </a:spcBef>
              <a:spcAft>
                <a:spcPts val="0"/>
              </a:spcAft>
              <a:buNone/>
            </a:pPr>
            <a:endParaRPr sz="1100">
              <a:solidFill>
                <a:schemeClr val="dk2"/>
              </a:solidFill>
            </a:endParaRPr>
          </a:p>
          <a:p>
            <a:pPr marL="0" lvl="0" indent="0" rtl="0">
              <a:lnSpc>
                <a:spcPct val="150000"/>
              </a:lnSpc>
              <a:spcBef>
                <a:spcPts val="0"/>
              </a:spcBef>
              <a:spcAft>
                <a:spcPts val="0"/>
              </a:spcAft>
              <a:buNone/>
            </a:pPr>
            <a:r>
              <a:rPr lang="en" sz="1100">
                <a:solidFill>
                  <a:schemeClr val="dk2"/>
                </a:solidFill>
              </a:rPr>
              <a:t>Newsdesk. (2017). Stats: Millennials to Travel 35 Percent More in 2017, According to </a:t>
            </a:r>
            <a:endParaRPr sz="1100">
              <a:solidFill>
                <a:schemeClr val="dk2"/>
              </a:solidFill>
            </a:endParaRPr>
          </a:p>
          <a:p>
            <a:pPr marL="0" lvl="0" indent="457200" rtl="0">
              <a:lnSpc>
                <a:spcPct val="150000"/>
              </a:lnSpc>
              <a:spcBef>
                <a:spcPts val="0"/>
              </a:spcBef>
              <a:spcAft>
                <a:spcPts val="0"/>
              </a:spcAft>
              <a:buNone/>
            </a:pPr>
            <a:r>
              <a:rPr lang="en" sz="1100">
                <a:solidFill>
                  <a:schemeClr val="dk2"/>
                </a:solidFill>
              </a:rPr>
              <a:t>MMGY. </a:t>
            </a:r>
            <a:r>
              <a:rPr lang="en" sz="1100" i="1">
                <a:solidFill>
                  <a:schemeClr val="dk2"/>
                </a:solidFill>
              </a:rPr>
              <a:t>Travel Agent Central. </a:t>
            </a:r>
            <a:r>
              <a:rPr lang="en" sz="1100">
                <a:solidFill>
                  <a:schemeClr val="dk2"/>
                </a:solidFill>
              </a:rPr>
              <a:t>Retrieved from </a:t>
            </a:r>
            <a:endParaRPr sz="1100">
              <a:solidFill>
                <a:schemeClr val="dk2"/>
              </a:solidFill>
            </a:endParaRPr>
          </a:p>
          <a:p>
            <a:pPr marL="457200" lvl="0" indent="0" rtl="0">
              <a:lnSpc>
                <a:spcPct val="150000"/>
              </a:lnSpc>
              <a:spcBef>
                <a:spcPts val="0"/>
              </a:spcBef>
              <a:spcAft>
                <a:spcPts val="0"/>
              </a:spcAft>
              <a:buNone/>
            </a:pPr>
            <a:r>
              <a:rPr lang="en" sz="1100">
                <a:solidFill>
                  <a:schemeClr val="dk2"/>
                </a:solidFill>
              </a:rPr>
              <a:t>https://www.travelagentcentral.com/running-your-business/stats-millennials-to-travel-35-percent-more-2017-according-to-mmgy</a:t>
            </a:r>
            <a:endParaRPr sz="1100">
              <a:solidFill>
                <a:schemeClr val="dk2"/>
              </a:solidFill>
            </a:endParaRPr>
          </a:p>
          <a:p>
            <a:pPr marL="457200" lvl="0" indent="0" rtl="0">
              <a:lnSpc>
                <a:spcPct val="150000"/>
              </a:lnSpc>
              <a:spcBef>
                <a:spcPts val="600"/>
              </a:spcBef>
              <a:spcAft>
                <a:spcPts val="0"/>
              </a:spcAft>
              <a:buNone/>
            </a:pPr>
            <a:endParaRPr sz="1100"/>
          </a:p>
        </p:txBody>
      </p:sp>
    </p:spTree>
    <p:extLst>
      <p:ext uri="{BB962C8B-B14F-4D97-AF65-F5344CB8AC3E}">
        <p14:creationId xmlns:p14="http://schemas.microsoft.com/office/powerpoint/2010/main" val="3582877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09"/>
        <p:cNvGrpSpPr/>
        <p:nvPr/>
      </p:nvGrpSpPr>
      <p:grpSpPr>
        <a:xfrm>
          <a:off x="0" y="0"/>
          <a:ext cx="0" cy="0"/>
          <a:chOff x="0" y="0"/>
          <a:chExt cx="0" cy="0"/>
        </a:xfrm>
      </p:grpSpPr>
      <p:pic>
        <p:nvPicPr>
          <p:cNvPr id="210" name="Shape 210"/>
          <p:cNvPicPr preferRelativeResize="0"/>
          <p:nvPr/>
        </p:nvPicPr>
        <p:blipFill rotWithShape="1">
          <a:blip r:embed="rId3">
            <a:alphaModFix/>
          </a:blip>
          <a:srcRect t="1847" r="675" b="4833"/>
          <a:stretch/>
        </p:blipFill>
        <p:spPr>
          <a:xfrm>
            <a:off x="0" y="-50"/>
            <a:ext cx="4562875" cy="5143500"/>
          </a:xfrm>
          <a:prstGeom prst="rect">
            <a:avLst/>
          </a:prstGeom>
          <a:noFill/>
          <a:ln>
            <a:noFill/>
          </a:ln>
        </p:spPr>
      </p:pic>
      <p:sp>
        <p:nvSpPr>
          <p:cNvPr id="211" name="Shape 211"/>
          <p:cNvSpPr txBox="1">
            <a:spLocks noGrp="1"/>
          </p:cNvSpPr>
          <p:nvPr>
            <p:ph type="body" idx="2"/>
          </p:nvPr>
        </p:nvSpPr>
        <p:spPr>
          <a:xfrm>
            <a:off x="4837350" y="573450"/>
            <a:ext cx="4179000" cy="2782200"/>
          </a:xfrm>
          <a:prstGeom prst="rect">
            <a:avLst/>
          </a:prstGeom>
        </p:spPr>
        <p:txBody>
          <a:bodyPr spcFirstLastPara="1" wrap="square" lIns="91425" tIns="91425" rIns="91425" bIns="91425" anchor="t" anchorCtr="0">
            <a:noAutofit/>
          </a:bodyPr>
          <a:lstStyle/>
          <a:p>
            <a:pPr marL="457200" lvl="0" indent="-419100" rtl="0">
              <a:spcBef>
                <a:spcPts val="0"/>
              </a:spcBef>
              <a:spcAft>
                <a:spcPts val="0"/>
              </a:spcAft>
              <a:buClr>
                <a:srgbClr val="3C55A5"/>
              </a:buClr>
              <a:buSzPts val="3000"/>
              <a:buAutoNum type="arabicPeriod"/>
            </a:pPr>
            <a:r>
              <a:rPr lang="en" sz="3000"/>
              <a:t>The Problem</a:t>
            </a:r>
            <a:endParaRPr sz="3000"/>
          </a:p>
          <a:p>
            <a:pPr marL="457200" lvl="0" indent="-419100" rtl="0">
              <a:spcBef>
                <a:spcPts val="1000"/>
              </a:spcBef>
              <a:spcAft>
                <a:spcPts val="0"/>
              </a:spcAft>
              <a:buClr>
                <a:srgbClr val="3C55A5"/>
              </a:buClr>
              <a:buSzPts val="3000"/>
              <a:buAutoNum type="arabicPeriod"/>
            </a:pPr>
            <a:r>
              <a:rPr lang="en" sz="3000"/>
              <a:t>The Solution</a:t>
            </a:r>
            <a:endParaRPr sz="3000"/>
          </a:p>
          <a:p>
            <a:pPr marL="457200" lvl="0" indent="-419100" rtl="0">
              <a:spcBef>
                <a:spcPts val="1000"/>
              </a:spcBef>
              <a:spcAft>
                <a:spcPts val="0"/>
              </a:spcAft>
              <a:buClr>
                <a:srgbClr val="3C55A5"/>
              </a:buClr>
              <a:buSzPts val="3000"/>
              <a:buAutoNum type="arabicPeriod"/>
            </a:pPr>
            <a:r>
              <a:rPr lang="en" sz="3000"/>
              <a:t>Audience Member(s)</a:t>
            </a:r>
            <a:endParaRPr sz="3000"/>
          </a:p>
          <a:p>
            <a:pPr marL="914400" lvl="1" indent="-381000" rtl="0">
              <a:spcBef>
                <a:spcPts val="1000"/>
              </a:spcBef>
              <a:spcAft>
                <a:spcPts val="0"/>
              </a:spcAft>
              <a:buSzPts val="2400"/>
              <a:buAutoNum type="alphaLcPeriod"/>
            </a:pPr>
            <a:r>
              <a:rPr lang="en" sz="2400"/>
              <a:t>Personas</a:t>
            </a:r>
            <a:endParaRPr sz="2400"/>
          </a:p>
          <a:p>
            <a:pPr marL="457200" lvl="0" indent="-419100" rtl="0">
              <a:spcBef>
                <a:spcPts val="1000"/>
              </a:spcBef>
              <a:spcAft>
                <a:spcPts val="1000"/>
              </a:spcAft>
              <a:buClr>
                <a:srgbClr val="3C55A5"/>
              </a:buClr>
              <a:buSzPts val="3000"/>
              <a:buAutoNum type="arabicPeriod"/>
            </a:pPr>
            <a:r>
              <a:rPr lang="en" sz="3000"/>
              <a:t>Next Steps</a:t>
            </a:r>
            <a:endParaRPr sz="3000"/>
          </a:p>
        </p:txBody>
      </p:sp>
      <p:sp>
        <p:nvSpPr>
          <p:cNvPr id="212" name="Shape 2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fld id="{00000000-1234-1234-1234-123412341234}" type="slidenum">
              <a:rPr lang="en"/>
              <a:t>2</a:t>
            </a:fld>
            <a:endParaRPr/>
          </a:p>
        </p:txBody>
      </p:sp>
      <p:sp>
        <p:nvSpPr>
          <p:cNvPr id="213" name="Shape 213"/>
          <p:cNvSpPr txBox="1"/>
          <p:nvPr/>
        </p:nvSpPr>
        <p:spPr>
          <a:xfrm>
            <a:off x="4668950" y="4555750"/>
            <a:ext cx="4056600" cy="709200"/>
          </a:xfrm>
          <a:prstGeom prst="rect">
            <a:avLst/>
          </a:prstGeom>
          <a:noFill/>
          <a:ln>
            <a:noFill/>
          </a:ln>
        </p:spPr>
        <p:txBody>
          <a:bodyPr spcFirstLastPara="1" wrap="square" lIns="91425" tIns="91425" rIns="91425" bIns="91425" anchor="ctr" anchorCtr="0">
            <a:noAutofit/>
          </a:bodyPr>
          <a:lstStyle/>
          <a:p>
            <a:pPr marL="0" lvl="0" indent="0" rtl="0">
              <a:lnSpc>
                <a:spcPct val="100000"/>
              </a:lnSpc>
              <a:spcBef>
                <a:spcPts val="0"/>
              </a:spcBef>
              <a:spcAft>
                <a:spcPts val="1000"/>
              </a:spcAft>
              <a:buNone/>
            </a:pPr>
            <a:r>
              <a:rPr lang="en" sz="900">
                <a:solidFill>
                  <a:srgbClr val="999999"/>
                </a:solidFill>
                <a:latin typeface="Nunito Sans"/>
                <a:ea typeface="Nunito Sans"/>
                <a:cs typeface="Nunito Sans"/>
                <a:sym typeface="Nunito Sans"/>
              </a:rPr>
              <a:t>Dominion Bank Building, S. W. Corner King and Yonge, Toronto, [ca. 1890]. Josiah Bruce. Black and white print. Reference Code: F 1125-1-0-0-98. Archives of Ontario, I0001862 </a:t>
            </a:r>
            <a:endParaRPr sz="900">
              <a:solidFill>
                <a:srgbClr val="999999"/>
              </a:solidFill>
              <a:latin typeface="Nunito Sans"/>
              <a:ea typeface="Nunito Sans"/>
              <a:cs typeface="Nunito Sans"/>
              <a:sym typeface="Nunito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329"/>
        <p:cNvGrpSpPr/>
        <p:nvPr/>
      </p:nvGrpSpPr>
      <p:grpSpPr>
        <a:xfrm>
          <a:off x="0" y="0"/>
          <a:ext cx="0" cy="0"/>
          <a:chOff x="0" y="0"/>
          <a:chExt cx="0" cy="0"/>
        </a:xfrm>
      </p:grpSpPr>
      <p:sp>
        <p:nvSpPr>
          <p:cNvPr id="330" name="Shape 330"/>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References</a:t>
            </a:r>
            <a:endParaRPr/>
          </a:p>
        </p:txBody>
      </p:sp>
      <p:sp>
        <p:nvSpPr>
          <p:cNvPr id="331" name="Shape 331"/>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marL="0" lvl="0" indent="0">
              <a:lnSpc>
                <a:spcPct val="150000"/>
              </a:lnSpc>
              <a:spcBef>
                <a:spcPts val="600"/>
              </a:spcBef>
              <a:spcAft>
                <a:spcPts val="0"/>
              </a:spcAft>
              <a:buNone/>
            </a:pPr>
            <a:r>
              <a:rPr lang="en" sz="1100"/>
              <a:t>Statistics Canada. (2011). </a:t>
            </a:r>
            <a:r>
              <a:rPr lang="en" sz="1100" i="1"/>
              <a:t>Generation in Canada</a:t>
            </a:r>
            <a:r>
              <a:rPr lang="en" sz="1100"/>
              <a:t>. [Catalogue number </a:t>
            </a:r>
            <a:endParaRPr sz="1100"/>
          </a:p>
          <a:p>
            <a:pPr marL="0" lvl="0" indent="457200" rtl="0">
              <a:lnSpc>
                <a:spcPct val="150000"/>
              </a:lnSpc>
              <a:spcBef>
                <a:spcPts val="600"/>
              </a:spcBef>
              <a:spcAft>
                <a:spcPts val="0"/>
              </a:spcAft>
              <a:buNone/>
            </a:pPr>
            <a:r>
              <a:rPr lang="en" sz="1100"/>
              <a:t>98-311-X2011003]. Retrieved April 3, 2018 from </a:t>
            </a:r>
            <a:endParaRPr sz="1100"/>
          </a:p>
          <a:p>
            <a:pPr marL="0" lvl="0" indent="457200" rtl="0">
              <a:lnSpc>
                <a:spcPct val="150000"/>
              </a:lnSpc>
              <a:spcBef>
                <a:spcPts val="600"/>
              </a:spcBef>
              <a:spcAft>
                <a:spcPts val="0"/>
              </a:spcAft>
              <a:buNone/>
            </a:pPr>
            <a:r>
              <a:rPr lang="en" sz="1100"/>
              <a:t>http://www12.statcan.gc.ca/census-recensement/2011/as-sa/98-311-x/98-3</a:t>
            </a:r>
            <a:endParaRPr sz="1100"/>
          </a:p>
          <a:p>
            <a:pPr marL="0" lvl="0" indent="457200" rtl="0">
              <a:lnSpc>
                <a:spcPct val="150000"/>
              </a:lnSpc>
              <a:spcBef>
                <a:spcPts val="600"/>
              </a:spcBef>
              <a:spcAft>
                <a:spcPts val="0"/>
              </a:spcAft>
              <a:buNone/>
            </a:pPr>
            <a:r>
              <a:rPr lang="en" sz="1100"/>
              <a:t>11-x2011003_2-eng.pdf</a:t>
            </a:r>
            <a:endParaRPr sz="1100"/>
          </a:p>
          <a:p>
            <a:pPr marL="0" lvl="0" indent="457200" rtl="0">
              <a:lnSpc>
                <a:spcPct val="150000"/>
              </a:lnSpc>
              <a:spcBef>
                <a:spcPts val="600"/>
              </a:spcBef>
              <a:spcAft>
                <a:spcPts val="0"/>
              </a:spcAft>
              <a:buNone/>
            </a:pPr>
            <a:endParaRPr sz="1100"/>
          </a:p>
          <a:p>
            <a:pPr marL="0" lvl="0" indent="0">
              <a:lnSpc>
                <a:spcPct val="150000"/>
              </a:lnSpc>
              <a:spcBef>
                <a:spcPts val="600"/>
              </a:spcBef>
              <a:spcAft>
                <a:spcPts val="0"/>
              </a:spcAft>
              <a:buNone/>
            </a:pPr>
            <a:r>
              <a:rPr lang="en" sz="1100"/>
              <a:t>The Counselling Foundation of Canada. (February 14 2017). Retrieved April 3, 2018 </a:t>
            </a:r>
            <a:endParaRPr sz="1100"/>
          </a:p>
          <a:p>
            <a:pPr marL="0" lvl="0" indent="457200" rtl="0">
              <a:lnSpc>
                <a:spcPct val="150000"/>
              </a:lnSpc>
              <a:spcBef>
                <a:spcPts val="600"/>
              </a:spcBef>
              <a:spcAft>
                <a:spcPts val="0"/>
              </a:spcAft>
              <a:buNone/>
            </a:pPr>
            <a:r>
              <a:rPr lang="en" sz="1100"/>
              <a:t>From </a:t>
            </a:r>
            <a:endParaRPr sz="1100"/>
          </a:p>
          <a:p>
            <a:pPr marL="457200" lvl="0" indent="0" rtl="0">
              <a:lnSpc>
                <a:spcPct val="150000"/>
              </a:lnSpc>
              <a:spcBef>
                <a:spcPts val="600"/>
              </a:spcBef>
              <a:spcAft>
                <a:spcPts val="0"/>
              </a:spcAft>
              <a:buNone/>
            </a:pPr>
            <a:r>
              <a:rPr lang="en" sz="1100"/>
              <a:t>https://www.newswire.ca/news-releases/new-survey-reveals-the-diversity-of-canadas-millennial-generation-through-their-social-values-613786623.html</a:t>
            </a:r>
            <a:endParaRPr sz="11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217"/>
        <p:cNvGrpSpPr/>
        <p:nvPr/>
      </p:nvGrpSpPr>
      <p:grpSpPr>
        <a:xfrm>
          <a:off x="0" y="0"/>
          <a:ext cx="0" cy="0"/>
          <a:chOff x="0" y="0"/>
          <a:chExt cx="0" cy="0"/>
        </a:xfrm>
      </p:grpSpPr>
      <p:sp>
        <p:nvSpPr>
          <p:cNvPr id="218" name="Shape 218"/>
          <p:cNvSpPr txBox="1">
            <a:spLocks noGrp="1"/>
          </p:cNvSpPr>
          <p:nvPr>
            <p:ph type="body" idx="1"/>
          </p:nvPr>
        </p:nvSpPr>
        <p:spPr>
          <a:xfrm>
            <a:off x="2807375" y="182500"/>
            <a:ext cx="6075900" cy="3783300"/>
          </a:xfrm>
          <a:prstGeom prst="rect">
            <a:avLst/>
          </a:prstGeom>
        </p:spPr>
        <p:txBody>
          <a:bodyPr spcFirstLastPara="1" wrap="square" lIns="91425" tIns="91425" rIns="91425" bIns="91425" anchor="t" anchorCtr="0">
            <a:noAutofit/>
          </a:bodyPr>
          <a:lstStyle/>
          <a:p>
            <a:pPr marL="457200" lvl="0" indent="-419100" rtl="0">
              <a:spcBef>
                <a:spcPts val="600"/>
              </a:spcBef>
              <a:spcAft>
                <a:spcPts val="0"/>
              </a:spcAft>
              <a:buClr>
                <a:srgbClr val="C6C5C5"/>
              </a:buClr>
              <a:buSzPts val="3000"/>
              <a:buAutoNum type="arabicPeriod"/>
            </a:pPr>
            <a:r>
              <a:rPr lang="en" sz="3000" b="1"/>
              <a:t>Accessibility -  </a:t>
            </a:r>
            <a:r>
              <a:rPr lang="en" sz="2700">
                <a:solidFill>
                  <a:schemeClr val="dk1"/>
                </a:solidFill>
              </a:rPr>
              <a:t>Not all artifacts are digitized </a:t>
            </a:r>
            <a:endParaRPr sz="2700">
              <a:solidFill>
                <a:schemeClr val="dk1"/>
              </a:solidFill>
            </a:endParaRPr>
          </a:p>
          <a:p>
            <a:pPr marL="0" lvl="0" indent="0" rtl="0">
              <a:spcBef>
                <a:spcPts val="600"/>
              </a:spcBef>
              <a:spcAft>
                <a:spcPts val="0"/>
              </a:spcAft>
              <a:buNone/>
            </a:pPr>
            <a:endParaRPr sz="600">
              <a:solidFill>
                <a:schemeClr val="dk1"/>
              </a:solidFill>
            </a:endParaRPr>
          </a:p>
          <a:p>
            <a:pPr marL="457200" lvl="0" indent="-419100" rtl="0">
              <a:spcBef>
                <a:spcPts val="600"/>
              </a:spcBef>
              <a:spcAft>
                <a:spcPts val="0"/>
              </a:spcAft>
              <a:buClr>
                <a:srgbClr val="C6C5C5"/>
              </a:buClr>
              <a:buSzPts val="3000"/>
              <a:buAutoNum type="arabicPeriod"/>
            </a:pPr>
            <a:r>
              <a:rPr lang="en" sz="3000" b="1">
                <a:solidFill>
                  <a:schemeClr val="dk2"/>
                </a:solidFill>
              </a:rPr>
              <a:t>Traffic</a:t>
            </a:r>
            <a:r>
              <a:rPr lang="en" sz="3000">
                <a:solidFill>
                  <a:schemeClr val="dk2"/>
                </a:solidFill>
              </a:rPr>
              <a:t> - </a:t>
            </a:r>
            <a:r>
              <a:rPr lang="en" sz="2700">
                <a:solidFill>
                  <a:schemeClr val="dk1"/>
                </a:solidFill>
              </a:rPr>
              <a:t>How can we gain attention from new users? </a:t>
            </a:r>
            <a:r>
              <a:rPr lang="en" sz="1400">
                <a:solidFill>
                  <a:schemeClr val="dk1"/>
                </a:solidFill>
              </a:rPr>
              <a:t>younger audience (19 - 45)</a:t>
            </a:r>
            <a:endParaRPr sz="1400">
              <a:solidFill>
                <a:schemeClr val="dk1"/>
              </a:solidFill>
            </a:endParaRPr>
          </a:p>
          <a:p>
            <a:pPr marL="0" lvl="0" indent="0" rtl="0">
              <a:spcBef>
                <a:spcPts val="600"/>
              </a:spcBef>
              <a:spcAft>
                <a:spcPts val="0"/>
              </a:spcAft>
              <a:buNone/>
            </a:pPr>
            <a:endParaRPr sz="600">
              <a:solidFill>
                <a:schemeClr val="dk1"/>
              </a:solidFill>
            </a:endParaRPr>
          </a:p>
          <a:p>
            <a:pPr marL="457200" lvl="0" indent="-419100" rtl="0">
              <a:spcBef>
                <a:spcPts val="600"/>
              </a:spcBef>
              <a:spcAft>
                <a:spcPts val="0"/>
              </a:spcAft>
              <a:buClr>
                <a:srgbClr val="C6C5C5"/>
              </a:buClr>
              <a:buSzPts val="3000"/>
              <a:buAutoNum type="arabicPeriod"/>
            </a:pPr>
            <a:r>
              <a:rPr lang="en" sz="3000" b="1">
                <a:solidFill>
                  <a:schemeClr val="dk2"/>
                </a:solidFill>
              </a:rPr>
              <a:t>Community Value</a:t>
            </a:r>
            <a:r>
              <a:rPr lang="en" sz="3000">
                <a:solidFill>
                  <a:schemeClr val="dk1"/>
                </a:solidFill>
              </a:rPr>
              <a:t> - </a:t>
            </a:r>
            <a:r>
              <a:rPr lang="en" sz="2700">
                <a:solidFill>
                  <a:schemeClr val="dk1"/>
                </a:solidFill>
              </a:rPr>
              <a:t>How to combine resources to strengthen communities during Toronto’s improvement plans?</a:t>
            </a:r>
            <a:endParaRPr sz="2700">
              <a:solidFill>
                <a:schemeClr val="dk1"/>
              </a:solidFill>
            </a:endParaRPr>
          </a:p>
          <a:p>
            <a:pPr marL="0" lvl="0" indent="0" rtl="0">
              <a:spcBef>
                <a:spcPts val="0"/>
              </a:spcBef>
              <a:spcAft>
                <a:spcPts val="0"/>
              </a:spcAft>
              <a:buNone/>
            </a:pPr>
            <a:endParaRPr>
              <a:solidFill>
                <a:schemeClr val="dk1"/>
              </a:solidFill>
            </a:endParaRPr>
          </a:p>
          <a:p>
            <a:pPr marL="0" lvl="0" indent="0" rtl="0">
              <a:spcBef>
                <a:spcPts val="600"/>
              </a:spcBef>
              <a:spcAft>
                <a:spcPts val="0"/>
              </a:spcAft>
              <a:buNone/>
            </a:pPr>
            <a:endParaRPr/>
          </a:p>
        </p:txBody>
      </p:sp>
      <p:sp>
        <p:nvSpPr>
          <p:cNvPr id="219" name="Shape 219"/>
          <p:cNvSpPr txBox="1">
            <a:spLocks noGrp="1"/>
          </p:cNvSpPr>
          <p:nvPr>
            <p:ph type="title"/>
          </p:nvPr>
        </p:nvSpPr>
        <p:spPr>
          <a:xfrm>
            <a:off x="76200" y="575500"/>
            <a:ext cx="2476800" cy="624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3000"/>
              <a:t>The Problem</a:t>
            </a:r>
            <a:endParaRPr sz="3000"/>
          </a:p>
        </p:txBody>
      </p:sp>
      <p:sp>
        <p:nvSpPr>
          <p:cNvPr id="220" name="Shape 2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224"/>
        <p:cNvGrpSpPr/>
        <p:nvPr/>
      </p:nvGrpSpPr>
      <p:grpSpPr>
        <a:xfrm>
          <a:off x="0" y="0"/>
          <a:ext cx="0" cy="0"/>
          <a:chOff x="0" y="0"/>
          <a:chExt cx="0" cy="0"/>
        </a:xfrm>
      </p:grpSpPr>
      <p:sp>
        <p:nvSpPr>
          <p:cNvPr id="225" name="Shape 225"/>
          <p:cNvSpPr txBox="1">
            <a:spLocks noGrp="1"/>
          </p:cNvSpPr>
          <p:nvPr>
            <p:ph type="body" idx="1"/>
          </p:nvPr>
        </p:nvSpPr>
        <p:spPr>
          <a:xfrm>
            <a:off x="1344450" y="1796775"/>
            <a:ext cx="6455100" cy="1798800"/>
          </a:xfrm>
          <a:prstGeom prst="rect">
            <a:avLst/>
          </a:prstGeom>
        </p:spPr>
        <p:txBody>
          <a:bodyPr spcFirstLastPara="1" wrap="square" lIns="91425" tIns="91425" rIns="91425" bIns="91425" anchor="t" anchorCtr="0">
            <a:noAutofit/>
          </a:bodyPr>
          <a:lstStyle/>
          <a:p>
            <a:pPr marL="0" lvl="0" indent="0">
              <a:spcBef>
                <a:spcPts val="600"/>
              </a:spcBef>
              <a:spcAft>
                <a:spcPts val="0"/>
              </a:spcAft>
              <a:buNone/>
            </a:pPr>
            <a:r>
              <a:rPr lang="en" sz="3000"/>
              <a:t>We have launched a </a:t>
            </a:r>
            <a:r>
              <a:rPr lang="en" sz="3000">
                <a:solidFill>
                  <a:srgbClr val="F67031"/>
                </a:solidFill>
              </a:rPr>
              <a:t>QR-Code Tour</a:t>
            </a:r>
            <a:r>
              <a:rPr lang="en" sz="3000"/>
              <a:t> to learn the history of </a:t>
            </a:r>
            <a:r>
              <a:rPr lang="en" sz="3000">
                <a:solidFill>
                  <a:srgbClr val="F67031"/>
                </a:solidFill>
              </a:rPr>
              <a:t>The Great Fire of Toronto.</a:t>
            </a:r>
            <a:r>
              <a:rPr lang="en" sz="3000">
                <a:solidFill>
                  <a:schemeClr val="dk2"/>
                </a:solidFill>
              </a:rPr>
              <a:t> Explore the history of Toronto, and how the fire has shaped Front Street.</a:t>
            </a:r>
            <a:endParaRPr sz="3000"/>
          </a:p>
          <a:p>
            <a:pPr marL="0" lvl="0" indent="457200" algn="l" rtl="0">
              <a:spcBef>
                <a:spcPts val="0"/>
              </a:spcBef>
              <a:spcAft>
                <a:spcPts val="0"/>
              </a:spcAft>
              <a:buClr>
                <a:schemeClr val="dk1"/>
              </a:buClr>
              <a:buSzPts val="1100"/>
              <a:buFont typeface="Arial"/>
              <a:buNone/>
            </a:pPr>
            <a:endParaRPr/>
          </a:p>
        </p:txBody>
      </p:sp>
      <p:sp>
        <p:nvSpPr>
          <p:cNvPr id="226" name="Shape 2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Shape 231"/>
          <p:cNvPicPr preferRelativeResize="0"/>
          <p:nvPr/>
        </p:nvPicPr>
        <p:blipFill>
          <a:blip r:embed="rId3">
            <a:alphaModFix/>
          </a:blip>
          <a:stretch>
            <a:fillRect/>
          </a:stretch>
        </p:blipFill>
        <p:spPr>
          <a:xfrm>
            <a:off x="11" y="0"/>
            <a:ext cx="2895029" cy="5143501"/>
          </a:xfrm>
          <a:prstGeom prst="rect">
            <a:avLst/>
          </a:prstGeom>
          <a:noFill/>
          <a:ln>
            <a:noFill/>
          </a:ln>
        </p:spPr>
      </p:pic>
      <p:sp>
        <p:nvSpPr>
          <p:cNvPr id="232" name="Shape 232"/>
          <p:cNvSpPr txBox="1">
            <a:spLocks noGrp="1"/>
          </p:cNvSpPr>
          <p:nvPr>
            <p:ph type="title"/>
          </p:nvPr>
        </p:nvSpPr>
        <p:spPr>
          <a:xfrm>
            <a:off x="3124500" y="461200"/>
            <a:ext cx="2895000" cy="965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3000">
                <a:solidFill>
                  <a:srgbClr val="3C55A5"/>
                </a:solidFill>
              </a:rPr>
              <a:t>The Solution</a:t>
            </a:r>
            <a:endParaRPr sz="3000">
              <a:solidFill>
                <a:srgbClr val="3C55A5"/>
              </a:solidFill>
            </a:endParaRPr>
          </a:p>
        </p:txBody>
      </p:sp>
      <p:sp>
        <p:nvSpPr>
          <p:cNvPr id="233" name="Shape 233"/>
          <p:cNvSpPr txBox="1">
            <a:spLocks noGrp="1"/>
          </p:cNvSpPr>
          <p:nvPr>
            <p:ph type="body" idx="2"/>
          </p:nvPr>
        </p:nvSpPr>
        <p:spPr>
          <a:xfrm>
            <a:off x="3429300" y="1295700"/>
            <a:ext cx="5905200" cy="2552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3000">
                <a:solidFill>
                  <a:schemeClr val="dk2"/>
                </a:solidFill>
              </a:rPr>
              <a:t>Three basic motions:</a:t>
            </a:r>
            <a:endParaRPr sz="3000">
              <a:solidFill>
                <a:schemeClr val="dk2"/>
              </a:solidFill>
            </a:endParaRPr>
          </a:p>
          <a:p>
            <a:pPr marL="457200" lvl="0" indent="-419100" rtl="0">
              <a:spcBef>
                <a:spcPts val="1000"/>
              </a:spcBef>
              <a:spcAft>
                <a:spcPts val="0"/>
              </a:spcAft>
              <a:buClr>
                <a:srgbClr val="3C55A5"/>
              </a:buClr>
              <a:buSzPts val="3000"/>
              <a:buAutoNum type="arabicPeriod"/>
            </a:pPr>
            <a:r>
              <a:rPr lang="en" sz="3000">
                <a:solidFill>
                  <a:schemeClr val="dk2"/>
                </a:solidFill>
              </a:rPr>
              <a:t>Scan: a QR code</a:t>
            </a:r>
            <a:endParaRPr sz="3000">
              <a:solidFill>
                <a:schemeClr val="dk2"/>
              </a:solidFill>
            </a:endParaRPr>
          </a:p>
          <a:p>
            <a:pPr marL="457200" lvl="0" indent="-419100" rtl="0">
              <a:spcBef>
                <a:spcPts val="1000"/>
              </a:spcBef>
              <a:spcAft>
                <a:spcPts val="0"/>
              </a:spcAft>
              <a:buClr>
                <a:srgbClr val="3C55A5"/>
              </a:buClr>
              <a:buSzPts val="3000"/>
              <a:buAutoNum type="arabicPeriod"/>
            </a:pPr>
            <a:r>
              <a:rPr lang="en" sz="3000">
                <a:solidFill>
                  <a:schemeClr val="dk2"/>
                </a:solidFill>
              </a:rPr>
              <a:t>Tap: a segment you are interested in</a:t>
            </a:r>
            <a:endParaRPr sz="3000">
              <a:solidFill>
                <a:schemeClr val="dk2"/>
              </a:solidFill>
            </a:endParaRPr>
          </a:p>
          <a:p>
            <a:pPr marL="457200" lvl="0" indent="-419100" rtl="0">
              <a:spcBef>
                <a:spcPts val="1000"/>
              </a:spcBef>
              <a:spcAft>
                <a:spcPts val="0"/>
              </a:spcAft>
              <a:buClr>
                <a:srgbClr val="3C55A5"/>
              </a:buClr>
              <a:buSzPts val="3000"/>
              <a:buAutoNum type="arabicPeriod"/>
            </a:pPr>
            <a:r>
              <a:rPr lang="en" sz="3000">
                <a:solidFill>
                  <a:schemeClr val="dk2"/>
                </a:solidFill>
              </a:rPr>
              <a:t>Swipe: to learn more</a:t>
            </a:r>
            <a:endParaRPr sz="3000">
              <a:solidFill>
                <a:schemeClr val="dk1"/>
              </a:solidFill>
              <a:latin typeface="Arial"/>
              <a:ea typeface="Arial"/>
              <a:cs typeface="Arial"/>
              <a:sym typeface="Arial"/>
            </a:endParaRPr>
          </a:p>
          <a:p>
            <a:pPr marL="0" lvl="0" indent="0" rtl="0">
              <a:spcBef>
                <a:spcPts val="100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237"/>
        <p:cNvGrpSpPr/>
        <p:nvPr/>
      </p:nvGrpSpPr>
      <p:grpSpPr>
        <a:xfrm>
          <a:off x="0" y="0"/>
          <a:ext cx="0" cy="0"/>
          <a:chOff x="0" y="0"/>
          <a:chExt cx="0" cy="0"/>
        </a:xfrm>
      </p:grpSpPr>
      <p:sp>
        <p:nvSpPr>
          <p:cNvPr id="238" name="Shape 238"/>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3000"/>
              <a:t>User Personas</a:t>
            </a:r>
            <a:endParaRPr sz="3000"/>
          </a:p>
        </p:txBody>
      </p:sp>
      <p:sp>
        <p:nvSpPr>
          <p:cNvPr id="239" name="Shape 2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fld id="{00000000-1234-1234-1234-123412341234}" type="slidenum">
              <a:rPr lang="en"/>
              <a:t>6</a:t>
            </a:fld>
            <a:endParaRPr/>
          </a:p>
        </p:txBody>
      </p:sp>
      <p:grpSp>
        <p:nvGrpSpPr>
          <p:cNvPr id="240" name="Shape 240"/>
          <p:cNvGrpSpPr/>
          <p:nvPr/>
        </p:nvGrpSpPr>
        <p:grpSpPr>
          <a:xfrm>
            <a:off x="3618600" y="443475"/>
            <a:ext cx="4271950" cy="4256550"/>
            <a:chOff x="3618600" y="537300"/>
            <a:chExt cx="4271950" cy="4256550"/>
          </a:xfrm>
        </p:grpSpPr>
        <p:sp>
          <p:nvSpPr>
            <p:cNvPr id="241" name="Shape 241"/>
            <p:cNvSpPr/>
            <p:nvPr/>
          </p:nvSpPr>
          <p:spPr>
            <a:xfrm>
              <a:off x="3680275" y="537300"/>
              <a:ext cx="1906800" cy="1906800"/>
            </a:xfrm>
            <a:prstGeom prst="ellipse">
              <a:avLst/>
            </a:prstGeom>
            <a:solidFill>
              <a:srgbClr val="F6B26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FFFFFF"/>
                  </a:solidFill>
                  <a:latin typeface="Nunito Sans"/>
                  <a:ea typeface="Nunito Sans"/>
                  <a:cs typeface="Nunito Sans"/>
                  <a:sym typeface="Nunito Sans"/>
                </a:rPr>
                <a:t>University Student</a:t>
              </a:r>
              <a:endParaRPr sz="1800">
                <a:solidFill>
                  <a:srgbClr val="FFFFFF"/>
                </a:solidFill>
                <a:latin typeface="Nunito Sans"/>
                <a:ea typeface="Nunito Sans"/>
                <a:cs typeface="Nunito Sans"/>
                <a:sym typeface="Nunito Sans"/>
              </a:endParaRPr>
            </a:p>
          </p:txBody>
        </p:sp>
        <p:sp>
          <p:nvSpPr>
            <p:cNvPr id="242" name="Shape 242"/>
            <p:cNvSpPr/>
            <p:nvPr/>
          </p:nvSpPr>
          <p:spPr>
            <a:xfrm>
              <a:off x="5983750" y="537300"/>
              <a:ext cx="1906800" cy="1906800"/>
            </a:xfrm>
            <a:prstGeom prst="ellipse">
              <a:avLst/>
            </a:prstGeom>
            <a:solidFill>
              <a:srgbClr val="93C47D"/>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800">
                  <a:solidFill>
                    <a:srgbClr val="FFFFFF"/>
                  </a:solidFill>
                  <a:latin typeface="Nunito Sans"/>
                  <a:ea typeface="Nunito Sans"/>
                  <a:cs typeface="Nunito Sans"/>
                  <a:sym typeface="Nunito Sans"/>
                </a:rPr>
                <a:t>City Planner</a:t>
              </a:r>
              <a:endParaRPr sz="1800">
                <a:solidFill>
                  <a:srgbClr val="FFFFFF"/>
                </a:solidFill>
                <a:latin typeface="Nunito Sans"/>
                <a:ea typeface="Nunito Sans"/>
                <a:cs typeface="Nunito Sans"/>
                <a:sym typeface="Nunito Sans"/>
              </a:endParaRPr>
            </a:p>
          </p:txBody>
        </p:sp>
        <p:sp>
          <p:nvSpPr>
            <p:cNvPr id="243" name="Shape 243"/>
            <p:cNvSpPr/>
            <p:nvPr/>
          </p:nvSpPr>
          <p:spPr>
            <a:xfrm>
              <a:off x="3618600" y="2887050"/>
              <a:ext cx="1906800" cy="1906800"/>
            </a:xfrm>
            <a:prstGeom prst="ellipse">
              <a:avLst/>
            </a:prstGeom>
            <a:solidFill>
              <a:srgbClr val="E066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FFFFFF"/>
                  </a:solidFill>
                  <a:latin typeface="Nunito Sans"/>
                  <a:ea typeface="Nunito Sans"/>
                  <a:cs typeface="Nunito Sans"/>
                  <a:sym typeface="Nunito Sans"/>
                </a:rPr>
                <a:t>Business Employee</a:t>
              </a:r>
              <a:endParaRPr sz="1800">
                <a:solidFill>
                  <a:srgbClr val="FFFFFF"/>
                </a:solidFill>
                <a:latin typeface="Nunito Sans"/>
                <a:ea typeface="Nunito Sans"/>
                <a:cs typeface="Nunito Sans"/>
                <a:sym typeface="Nunito Sans"/>
              </a:endParaRPr>
            </a:p>
          </p:txBody>
        </p:sp>
        <p:sp>
          <p:nvSpPr>
            <p:cNvPr id="244" name="Shape 244"/>
            <p:cNvSpPr/>
            <p:nvPr/>
          </p:nvSpPr>
          <p:spPr>
            <a:xfrm>
              <a:off x="5983750" y="2887050"/>
              <a:ext cx="1906800" cy="1906800"/>
            </a:xfrm>
            <a:prstGeom prst="ellipse">
              <a:avLst/>
            </a:prstGeom>
            <a:solidFill>
              <a:srgbClr val="8E7CC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FFFFFF"/>
                  </a:solidFill>
                  <a:latin typeface="Nunito Sans"/>
                  <a:ea typeface="Nunito Sans"/>
                  <a:cs typeface="Nunito Sans"/>
                  <a:sym typeface="Nunito Sans"/>
                </a:rPr>
                <a:t>Tourist</a:t>
              </a:r>
              <a:endParaRPr sz="1800">
                <a:solidFill>
                  <a:srgbClr val="FFFFFF"/>
                </a:solidFill>
                <a:latin typeface="Nunito Sans"/>
                <a:ea typeface="Nunito Sans"/>
                <a:cs typeface="Nunito Sans"/>
                <a:sym typeface="Nunito Sans"/>
              </a:endParaRPr>
            </a:p>
          </p:txBody>
        </p:sp>
      </p:grpSp>
      <p:sp>
        <p:nvSpPr>
          <p:cNvPr id="245" name="Shape 245"/>
          <p:cNvSpPr/>
          <p:nvPr/>
        </p:nvSpPr>
        <p:spPr>
          <a:xfrm>
            <a:off x="4701175" y="1518350"/>
            <a:ext cx="2106600" cy="2106600"/>
          </a:xfrm>
          <a:prstGeom prst="ellipse">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rgbClr val="666666"/>
                </a:solidFill>
                <a:latin typeface="Nunito Sans"/>
                <a:ea typeface="Nunito Sans"/>
                <a:cs typeface="Nunito Sans"/>
                <a:sym typeface="Nunito Sans"/>
              </a:rPr>
              <a:t>Audience</a:t>
            </a:r>
            <a:endParaRPr sz="2400">
              <a:solidFill>
                <a:srgbClr val="666666"/>
              </a:solidFill>
              <a:latin typeface="Nunito Sans"/>
              <a:ea typeface="Nunito Sans"/>
              <a:cs typeface="Nunito Sans"/>
              <a:sym typeface="Nunito Sans"/>
            </a:endParaRPr>
          </a:p>
        </p:txBody>
      </p:sp>
      <p:sp>
        <p:nvSpPr>
          <p:cNvPr id="246" name="Shape 246"/>
          <p:cNvSpPr/>
          <p:nvPr/>
        </p:nvSpPr>
        <p:spPr>
          <a:xfrm>
            <a:off x="4840050" y="1651475"/>
            <a:ext cx="1829100" cy="1829100"/>
          </a:xfrm>
          <a:prstGeom prst="donut">
            <a:avLst>
              <a:gd name="adj" fmla="val 11468"/>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250"/>
        <p:cNvGrpSpPr/>
        <p:nvPr/>
      </p:nvGrpSpPr>
      <p:grpSpPr>
        <a:xfrm>
          <a:off x="0" y="0"/>
          <a:ext cx="0" cy="0"/>
          <a:chOff x="0" y="0"/>
          <a:chExt cx="0" cy="0"/>
        </a:xfrm>
      </p:grpSpPr>
      <p:pic>
        <p:nvPicPr>
          <p:cNvPr id="251" name="Shape 251"/>
          <p:cNvPicPr preferRelativeResize="0"/>
          <p:nvPr/>
        </p:nvPicPr>
        <p:blipFill rotWithShape="1">
          <a:blip r:embed="rId3">
            <a:alphaModFix/>
          </a:blip>
          <a:srcRect l="22209" t="2324" r="24531"/>
          <a:stretch/>
        </p:blipFill>
        <p:spPr>
          <a:xfrm>
            <a:off x="407300" y="675300"/>
            <a:ext cx="2564625" cy="3221750"/>
          </a:xfrm>
          <a:prstGeom prst="rect">
            <a:avLst/>
          </a:prstGeom>
          <a:noFill/>
          <a:ln>
            <a:noFill/>
          </a:ln>
        </p:spPr>
      </p:pic>
      <p:sp>
        <p:nvSpPr>
          <p:cNvPr id="252" name="Shape 252"/>
          <p:cNvSpPr/>
          <p:nvPr/>
        </p:nvSpPr>
        <p:spPr>
          <a:xfrm>
            <a:off x="0" y="3894600"/>
            <a:ext cx="9144000" cy="1248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3" name="Shape 253"/>
          <p:cNvSpPr txBox="1"/>
          <p:nvPr/>
        </p:nvSpPr>
        <p:spPr>
          <a:xfrm>
            <a:off x="333625" y="4382675"/>
            <a:ext cx="8520600" cy="523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rgbClr val="999999"/>
                </a:solidFill>
              </a:rPr>
              <a:t>In a 2011 census by Statistics Canada–about 7.3 million people (22% of Canada’s population) are Generation Z (Statistics Canada, 2011). Gen Z are now replacing millennials in the workplace. </a:t>
            </a:r>
            <a:endParaRPr>
              <a:solidFill>
                <a:srgbClr val="999999"/>
              </a:solidFill>
            </a:endParaRPr>
          </a:p>
        </p:txBody>
      </p:sp>
      <p:sp>
        <p:nvSpPr>
          <p:cNvPr id="254" name="Shape 254"/>
          <p:cNvSpPr txBox="1"/>
          <p:nvPr/>
        </p:nvSpPr>
        <p:spPr>
          <a:xfrm>
            <a:off x="296525" y="3970788"/>
            <a:ext cx="85206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200">
                <a:solidFill>
                  <a:srgbClr val="566579"/>
                </a:solidFill>
                <a:latin typeface="Trebuchet MS"/>
                <a:ea typeface="Trebuchet MS"/>
                <a:cs typeface="Trebuchet MS"/>
                <a:sym typeface="Trebuchet MS"/>
              </a:rPr>
              <a:t>Generation </a:t>
            </a:r>
            <a:r>
              <a:rPr lang="en" sz="2200" b="1">
                <a:solidFill>
                  <a:srgbClr val="EE795B"/>
                </a:solidFill>
                <a:latin typeface="Trebuchet MS"/>
                <a:ea typeface="Trebuchet MS"/>
                <a:cs typeface="Trebuchet MS"/>
                <a:sym typeface="Trebuchet MS"/>
              </a:rPr>
              <a:t>Z</a:t>
            </a:r>
            <a:endParaRPr sz="2200" b="1">
              <a:solidFill>
                <a:srgbClr val="EE795B"/>
              </a:solidFill>
              <a:latin typeface="Trebuchet MS"/>
              <a:ea typeface="Trebuchet MS"/>
              <a:cs typeface="Trebuchet MS"/>
              <a:sym typeface="Trebuchet MS"/>
            </a:endParaRPr>
          </a:p>
        </p:txBody>
      </p:sp>
      <p:sp>
        <p:nvSpPr>
          <p:cNvPr id="255" name="Shape 255"/>
          <p:cNvSpPr txBox="1"/>
          <p:nvPr/>
        </p:nvSpPr>
        <p:spPr>
          <a:xfrm>
            <a:off x="3247925" y="141900"/>
            <a:ext cx="3838200" cy="557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3450">
                <a:solidFill>
                  <a:srgbClr val="FFFFFF"/>
                </a:solidFill>
                <a:latin typeface="Trebuchet MS"/>
                <a:ea typeface="Trebuchet MS"/>
                <a:cs typeface="Trebuchet MS"/>
                <a:sym typeface="Trebuchet MS"/>
              </a:rPr>
              <a:t>Jared</a:t>
            </a:r>
            <a:endParaRPr sz="3450" b="1">
              <a:solidFill>
                <a:srgbClr val="FFFFFF"/>
              </a:solidFill>
              <a:latin typeface="Trebuchet MS"/>
              <a:ea typeface="Trebuchet MS"/>
              <a:cs typeface="Trebuchet MS"/>
              <a:sym typeface="Trebuchet MS"/>
            </a:endParaRPr>
          </a:p>
        </p:txBody>
      </p:sp>
      <p:sp>
        <p:nvSpPr>
          <p:cNvPr id="256" name="Shape 256"/>
          <p:cNvSpPr txBox="1"/>
          <p:nvPr/>
        </p:nvSpPr>
        <p:spPr>
          <a:xfrm>
            <a:off x="3280225" y="1065850"/>
            <a:ext cx="2910900" cy="7500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1200">
                <a:solidFill>
                  <a:srgbClr val="FFFFFF"/>
                </a:solidFill>
              </a:rPr>
              <a:t>Age: 20 years old</a:t>
            </a:r>
            <a:endParaRPr sz="1200">
              <a:solidFill>
                <a:srgbClr val="FFFFFF"/>
              </a:solidFill>
            </a:endParaRPr>
          </a:p>
          <a:p>
            <a:pPr marL="0" lvl="0" indent="0" rtl="0">
              <a:lnSpc>
                <a:spcPct val="100000"/>
              </a:lnSpc>
              <a:spcBef>
                <a:spcPts val="0"/>
              </a:spcBef>
              <a:spcAft>
                <a:spcPts val="0"/>
              </a:spcAft>
              <a:buNone/>
            </a:pPr>
            <a:endParaRPr sz="600">
              <a:solidFill>
                <a:srgbClr val="FFFFFF"/>
              </a:solidFill>
            </a:endParaRPr>
          </a:p>
          <a:p>
            <a:pPr marL="0" lvl="0" indent="0" rtl="0">
              <a:lnSpc>
                <a:spcPct val="100000"/>
              </a:lnSpc>
              <a:spcBef>
                <a:spcPts val="0"/>
              </a:spcBef>
              <a:spcAft>
                <a:spcPts val="0"/>
              </a:spcAft>
              <a:buNone/>
            </a:pPr>
            <a:r>
              <a:rPr lang="en" sz="1200">
                <a:solidFill>
                  <a:srgbClr val="FFFFFF"/>
                </a:solidFill>
              </a:rPr>
              <a:t>Career: Part-time job as a barista</a:t>
            </a:r>
            <a:endParaRPr sz="1200">
              <a:solidFill>
                <a:srgbClr val="FFFFFF"/>
              </a:solidFill>
            </a:endParaRPr>
          </a:p>
          <a:p>
            <a:pPr marL="0" lvl="0" indent="0" rtl="0">
              <a:lnSpc>
                <a:spcPct val="100000"/>
              </a:lnSpc>
              <a:spcBef>
                <a:spcPts val="0"/>
              </a:spcBef>
              <a:spcAft>
                <a:spcPts val="0"/>
              </a:spcAft>
              <a:buNone/>
            </a:pPr>
            <a:endParaRPr>
              <a:solidFill>
                <a:srgbClr val="FFFFFF"/>
              </a:solidFill>
            </a:endParaRPr>
          </a:p>
          <a:p>
            <a:pPr marL="0" lvl="0" indent="0" rtl="0">
              <a:lnSpc>
                <a:spcPct val="100000"/>
              </a:lnSpc>
              <a:spcBef>
                <a:spcPts val="0"/>
              </a:spcBef>
              <a:spcAft>
                <a:spcPts val="0"/>
              </a:spcAft>
              <a:buNone/>
            </a:pPr>
            <a:endParaRPr>
              <a:solidFill>
                <a:srgbClr val="FFFFFF"/>
              </a:solidFill>
            </a:endParaRPr>
          </a:p>
        </p:txBody>
      </p:sp>
      <p:sp>
        <p:nvSpPr>
          <p:cNvPr id="257" name="Shape 257"/>
          <p:cNvSpPr txBox="1"/>
          <p:nvPr/>
        </p:nvSpPr>
        <p:spPr>
          <a:xfrm>
            <a:off x="3247925" y="775200"/>
            <a:ext cx="5134200" cy="2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800">
                <a:solidFill>
                  <a:schemeClr val="lt1"/>
                </a:solidFill>
              </a:rPr>
              <a:t>Undergraduate student in RTA New Media</a:t>
            </a:r>
            <a:endParaRPr sz="1800"/>
          </a:p>
        </p:txBody>
      </p:sp>
      <p:sp>
        <p:nvSpPr>
          <p:cNvPr id="258" name="Shape 258"/>
          <p:cNvSpPr txBox="1"/>
          <p:nvPr/>
        </p:nvSpPr>
        <p:spPr>
          <a:xfrm>
            <a:off x="6227525" y="1860713"/>
            <a:ext cx="8925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500" b="1">
                <a:solidFill>
                  <a:srgbClr val="FFFFFF"/>
                </a:solidFill>
                <a:latin typeface="Trebuchet MS"/>
                <a:ea typeface="Trebuchet MS"/>
                <a:cs typeface="Trebuchet MS"/>
                <a:sym typeface="Trebuchet MS"/>
              </a:rPr>
              <a:t>Goals</a:t>
            </a:r>
            <a:endParaRPr sz="1500" b="1">
              <a:solidFill>
                <a:srgbClr val="FFFFFF"/>
              </a:solidFill>
              <a:latin typeface="Trebuchet MS"/>
              <a:ea typeface="Trebuchet MS"/>
              <a:cs typeface="Trebuchet MS"/>
              <a:sym typeface="Trebuchet MS"/>
            </a:endParaRPr>
          </a:p>
        </p:txBody>
      </p:sp>
      <p:sp>
        <p:nvSpPr>
          <p:cNvPr id="259" name="Shape 259"/>
          <p:cNvSpPr txBox="1"/>
          <p:nvPr/>
        </p:nvSpPr>
        <p:spPr>
          <a:xfrm>
            <a:off x="6227525" y="2161988"/>
            <a:ext cx="2475000" cy="9255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200">
                <a:solidFill>
                  <a:schemeClr val="lt1"/>
                </a:solidFill>
              </a:rPr>
              <a:t>To travel domestically and abroad to learn about music culture</a:t>
            </a:r>
            <a:endParaRPr sz="1200">
              <a:solidFill>
                <a:schemeClr val="lt1"/>
              </a:solidFill>
            </a:endParaRPr>
          </a:p>
          <a:p>
            <a:pPr marL="0" lvl="0" indent="0" rtl="0">
              <a:spcBef>
                <a:spcPts val="0"/>
              </a:spcBef>
              <a:spcAft>
                <a:spcPts val="0"/>
              </a:spcAft>
              <a:buNone/>
            </a:pPr>
            <a:endParaRPr sz="1200">
              <a:solidFill>
                <a:schemeClr val="lt1"/>
              </a:solidFill>
            </a:endParaRPr>
          </a:p>
          <a:p>
            <a:pPr marL="0" lvl="0" indent="0" rtl="0">
              <a:spcBef>
                <a:spcPts val="0"/>
              </a:spcBef>
              <a:spcAft>
                <a:spcPts val="0"/>
              </a:spcAft>
              <a:buNone/>
            </a:pPr>
            <a:r>
              <a:rPr lang="en" sz="1200">
                <a:solidFill>
                  <a:schemeClr val="lt1"/>
                </a:solidFill>
              </a:rPr>
              <a:t>To be a part time musician </a:t>
            </a:r>
            <a:endParaRPr sz="1200">
              <a:solidFill>
                <a:schemeClr val="lt1"/>
              </a:solidFill>
            </a:endParaRPr>
          </a:p>
          <a:p>
            <a:pPr marL="0" lvl="0" indent="0" rtl="0">
              <a:spcBef>
                <a:spcPts val="0"/>
              </a:spcBef>
              <a:spcAft>
                <a:spcPts val="0"/>
              </a:spcAft>
              <a:buNone/>
            </a:pPr>
            <a:endParaRPr sz="1200">
              <a:solidFill>
                <a:schemeClr val="lt1"/>
              </a:solidFill>
            </a:endParaRPr>
          </a:p>
          <a:p>
            <a:pPr marL="0" lvl="0" indent="0" rtl="0">
              <a:spcBef>
                <a:spcPts val="0"/>
              </a:spcBef>
              <a:spcAft>
                <a:spcPts val="0"/>
              </a:spcAft>
              <a:buNone/>
            </a:pPr>
            <a:r>
              <a:rPr lang="en" sz="1200">
                <a:solidFill>
                  <a:schemeClr val="lt1"/>
                </a:solidFill>
              </a:rPr>
              <a:t>To be a journalist who writes about popular culture &amp; music</a:t>
            </a:r>
            <a:endParaRPr sz="1200">
              <a:solidFill>
                <a:schemeClr val="lt1"/>
              </a:solidFill>
            </a:endParaRPr>
          </a:p>
        </p:txBody>
      </p:sp>
      <p:sp>
        <p:nvSpPr>
          <p:cNvPr id="260" name="Shape 260"/>
          <p:cNvSpPr txBox="1"/>
          <p:nvPr/>
        </p:nvSpPr>
        <p:spPr>
          <a:xfrm>
            <a:off x="3324125" y="1715403"/>
            <a:ext cx="10002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500" b="1">
                <a:solidFill>
                  <a:srgbClr val="FFFFFF"/>
                </a:solidFill>
                <a:latin typeface="Trebuchet MS"/>
                <a:ea typeface="Trebuchet MS"/>
                <a:cs typeface="Trebuchet MS"/>
                <a:sym typeface="Trebuchet MS"/>
              </a:rPr>
              <a:t>Lifestyle</a:t>
            </a:r>
            <a:endParaRPr sz="1500" b="1">
              <a:solidFill>
                <a:srgbClr val="FFFFFF"/>
              </a:solidFill>
              <a:latin typeface="Trebuchet MS"/>
              <a:ea typeface="Trebuchet MS"/>
              <a:cs typeface="Trebuchet MS"/>
              <a:sym typeface="Trebuchet MS"/>
            </a:endParaRPr>
          </a:p>
        </p:txBody>
      </p:sp>
      <p:sp>
        <p:nvSpPr>
          <p:cNvPr id="261" name="Shape 261"/>
          <p:cNvSpPr txBox="1"/>
          <p:nvPr/>
        </p:nvSpPr>
        <p:spPr>
          <a:xfrm>
            <a:off x="3308075" y="2034125"/>
            <a:ext cx="2368800" cy="14805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200">
                <a:solidFill>
                  <a:schemeClr val="lt1"/>
                </a:solidFill>
              </a:rPr>
              <a:t>Commuter from Parkdale</a:t>
            </a:r>
            <a:endParaRPr sz="1200">
              <a:solidFill>
                <a:schemeClr val="lt1"/>
              </a:solidFill>
            </a:endParaRPr>
          </a:p>
          <a:p>
            <a:pPr marL="0" lvl="0" indent="0" rtl="0">
              <a:spcBef>
                <a:spcPts val="0"/>
              </a:spcBef>
              <a:spcAft>
                <a:spcPts val="0"/>
              </a:spcAft>
              <a:buNone/>
            </a:pPr>
            <a:endParaRPr sz="1200">
              <a:solidFill>
                <a:schemeClr val="lt1"/>
              </a:solidFill>
            </a:endParaRPr>
          </a:p>
          <a:p>
            <a:pPr marL="0" lvl="0" indent="0" rtl="0">
              <a:spcBef>
                <a:spcPts val="0"/>
              </a:spcBef>
              <a:spcAft>
                <a:spcPts val="0"/>
              </a:spcAft>
              <a:buNone/>
            </a:pPr>
            <a:r>
              <a:rPr lang="en" sz="1200">
                <a:solidFill>
                  <a:schemeClr val="lt1"/>
                </a:solidFill>
              </a:rPr>
              <a:t>Most likely to use mobile device to make purchases and communicate</a:t>
            </a:r>
            <a:endParaRPr sz="1200">
              <a:solidFill>
                <a:schemeClr val="lt1"/>
              </a:solidFill>
            </a:endParaRPr>
          </a:p>
          <a:p>
            <a:pPr marL="0" lvl="0" indent="0" rtl="0">
              <a:spcBef>
                <a:spcPts val="0"/>
              </a:spcBef>
              <a:spcAft>
                <a:spcPts val="0"/>
              </a:spcAft>
              <a:buNone/>
            </a:pPr>
            <a:endParaRPr sz="1200">
              <a:solidFill>
                <a:schemeClr val="lt1"/>
              </a:solidFill>
            </a:endParaRPr>
          </a:p>
          <a:p>
            <a:pPr marL="0" lvl="0" indent="0" rtl="0">
              <a:spcBef>
                <a:spcPts val="0"/>
              </a:spcBef>
              <a:spcAft>
                <a:spcPts val="0"/>
              </a:spcAft>
              <a:buNone/>
            </a:pPr>
            <a:r>
              <a:rPr lang="en" sz="1200">
                <a:solidFill>
                  <a:schemeClr val="lt1"/>
                </a:solidFill>
              </a:rPr>
              <a:t>Heavy Instagram &amp; Twitter users</a:t>
            </a:r>
            <a:endParaRPr sz="1200">
              <a:solidFill>
                <a:schemeClr val="lt1"/>
              </a:solidFill>
            </a:endParaRPr>
          </a:p>
          <a:p>
            <a:pPr marL="0" lvl="0" indent="0" rtl="0">
              <a:spcBef>
                <a:spcPts val="0"/>
              </a:spcBef>
              <a:spcAft>
                <a:spcPts val="0"/>
              </a:spcAft>
              <a:buNone/>
            </a:pPr>
            <a:endParaRPr sz="1000">
              <a:solidFill>
                <a:srgbClr val="999999"/>
              </a:solidFill>
            </a:endParaRPr>
          </a:p>
        </p:txBody>
      </p:sp>
      <p:sp>
        <p:nvSpPr>
          <p:cNvPr id="262" name="Shape 262"/>
          <p:cNvSpPr txBox="1"/>
          <p:nvPr/>
        </p:nvSpPr>
        <p:spPr>
          <a:xfrm>
            <a:off x="6227525" y="1062075"/>
            <a:ext cx="3023100" cy="7500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 sz="1200">
                <a:solidFill>
                  <a:schemeClr val="lt1"/>
                </a:solidFill>
              </a:rPr>
              <a:t>Gender: Male</a:t>
            </a:r>
            <a:endParaRPr sz="1200">
              <a:solidFill>
                <a:schemeClr val="lt1"/>
              </a:solidFill>
            </a:endParaRPr>
          </a:p>
          <a:p>
            <a:pPr marL="0" lvl="0" indent="0">
              <a:spcBef>
                <a:spcPts val="0"/>
              </a:spcBef>
              <a:spcAft>
                <a:spcPts val="0"/>
              </a:spcAft>
              <a:buNone/>
            </a:pPr>
            <a:endParaRPr sz="600">
              <a:solidFill>
                <a:schemeClr val="lt1"/>
              </a:solidFill>
            </a:endParaRPr>
          </a:p>
          <a:p>
            <a:pPr marL="0" lvl="0" indent="0" rtl="0">
              <a:spcBef>
                <a:spcPts val="0"/>
              </a:spcBef>
              <a:spcAft>
                <a:spcPts val="0"/>
              </a:spcAft>
              <a:buNone/>
            </a:pPr>
            <a:r>
              <a:rPr lang="en" sz="1200">
                <a:solidFill>
                  <a:schemeClr val="lt1"/>
                </a:solidFill>
              </a:rPr>
              <a:t>Hobbies: Recording and making music, cooking, gallery hopping</a:t>
            </a:r>
            <a:endParaRPr sz="12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266"/>
        <p:cNvGrpSpPr/>
        <p:nvPr/>
      </p:nvGrpSpPr>
      <p:grpSpPr>
        <a:xfrm>
          <a:off x="0" y="0"/>
          <a:ext cx="0" cy="0"/>
          <a:chOff x="0" y="0"/>
          <a:chExt cx="0" cy="0"/>
        </a:xfrm>
      </p:grpSpPr>
      <p:pic>
        <p:nvPicPr>
          <p:cNvPr id="267" name="Shape 267"/>
          <p:cNvPicPr preferRelativeResize="0"/>
          <p:nvPr/>
        </p:nvPicPr>
        <p:blipFill rotWithShape="1">
          <a:blip r:embed="rId3">
            <a:alphaModFix/>
          </a:blip>
          <a:srcRect l="22209" t="2324" r="24531"/>
          <a:stretch/>
        </p:blipFill>
        <p:spPr>
          <a:xfrm>
            <a:off x="407300" y="675300"/>
            <a:ext cx="2564625" cy="3221750"/>
          </a:xfrm>
          <a:prstGeom prst="rect">
            <a:avLst/>
          </a:prstGeom>
          <a:noFill/>
          <a:ln>
            <a:noFill/>
          </a:ln>
        </p:spPr>
      </p:pic>
      <p:sp>
        <p:nvSpPr>
          <p:cNvPr id="268" name="Shape 268"/>
          <p:cNvSpPr/>
          <p:nvPr/>
        </p:nvSpPr>
        <p:spPr>
          <a:xfrm>
            <a:off x="0" y="3894600"/>
            <a:ext cx="9144000" cy="1248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9" name="Shape 269"/>
          <p:cNvSpPr txBox="1"/>
          <p:nvPr/>
        </p:nvSpPr>
        <p:spPr>
          <a:xfrm>
            <a:off x="333625" y="4306475"/>
            <a:ext cx="8520600" cy="523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Clr>
                <a:schemeClr val="dk1"/>
              </a:buClr>
              <a:buSzPts val="1100"/>
              <a:buFont typeface="Arial"/>
              <a:buNone/>
            </a:pPr>
            <a:r>
              <a:rPr lang="en" sz="1200">
                <a:solidFill>
                  <a:srgbClr val="999999"/>
                </a:solidFill>
              </a:rPr>
              <a:t>1 in four millenials have actively engaged in a cause of in the past year, mostly involved in social justice, the environment, politics, and health care. They tend to get involved through online channels, but also seek to participate in person (The Counselling Foundation of Canada, 2017).</a:t>
            </a:r>
            <a:endParaRPr sz="1200">
              <a:solidFill>
                <a:srgbClr val="999999"/>
              </a:solidFill>
            </a:endParaRPr>
          </a:p>
        </p:txBody>
      </p:sp>
      <p:sp>
        <p:nvSpPr>
          <p:cNvPr id="270" name="Shape 270"/>
          <p:cNvSpPr txBox="1"/>
          <p:nvPr/>
        </p:nvSpPr>
        <p:spPr>
          <a:xfrm>
            <a:off x="296525" y="3970788"/>
            <a:ext cx="85206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200">
                <a:solidFill>
                  <a:srgbClr val="566579"/>
                </a:solidFill>
                <a:latin typeface="Trebuchet MS"/>
                <a:ea typeface="Trebuchet MS"/>
                <a:cs typeface="Trebuchet MS"/>
                <a:sym typeface="Trebuchet MS"/>
              </a:rPr>
              <a:t>Millennials</a:t>
            </a:r>
            <a:endParaRPr sz="2200" b="1">
              <a:solidFill>
                <a:srgbClr val="EE795B"/>
              </a:solidFill>
              <a:latin typeface="Trebuchet MS"/>
              <a:ea typeface="Trebuchet MS"/>
              <a:cs typeface="Trebuchet MS"/>
              <a:sym typeface="Trebuchet MS"/>
            </a:endParaRPr>
          </a:p>
        </p:txBody>
      </p:sp>
      <p:sp>
        <p:nvSpPr>
          <p:cNvPr id="271" name="Shape 271"/>
          <p:cNvSpPr txBox="1"/>
          <p:nvPr/>
        </p:nvSpPr>
        <p:spPr>
          <a:xfrm>
            <a:off x="3247925" y="141900"/>
            <a:ext cx="3838200" cy="557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3450">
                <a:solidFill>
                  <a:srgbClr val="FFFFFF"/>
                </a:solidFill>
                <a:latin typeface="Trebuchet MS"/>
                <a:ea typeface="Trebuchet MS"/>
                <a:cs typeface="Trebuchet MS"/>
                <a:sym typeface="Trebuchet MS"/>
              </a:rPr>
              <a:t>Casey</a:t>
            </a:r>
            <a:endParaRPr sz="3450" b="1">
              <a:solidFill>
                <a:srgbClr val="FFFFFF"/>
              </a:solidFill>
              <a:latin typeface="Trebuchet MS"/>
              <a:ea typeface="Trebuchet MS"/>
              <a:cs typeface="Trebuchet MS"/>
              <a:sym typeface="Trebuchet MS"/>
            </a:endParaRPr>
          </a:p>
        </p:txBody>
      </p:sp>
      <p:sp>
        <p:nvSpPr>
          <p:cNvPr id="272" name="Shape 272"/>
          <p:cNvSpPr txBox="1"/>
          <p:nvPr/>
        </p:nvSpPr>
        <p:spPr>
          <a:xfrm>
            <a:off x="3280225" y="1065850"/>
            <a:ext cx="2910900" cy="7500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1200">
                <a:solidFill>
                  <a:srgbClr val="FFFFFF"/>
                </a:solidFill>
              </a:rPr>
              <a:t>Age: 28  years old</a:t>
            </a:r>
            <a:endParaRPr sz="1200">
              <a:solidFill>
                <a:srgbClr val="FFFFFF"/>
              </a:solidFill>
            </a:endParaRPr>
          </a:p>
          <a:p>
            <a:pPr marL="0" lvl="0" indent="0" rtl="0">
              <a:lnSpc>
                <a:spcPct val="100000"/>
              </a:lnSpc>
              <a:spcBef>
                <a:spcPts val="0"/>
              </a:spcBef>
              <a:spcAft>
                <a:spcPts val="0"/>
              </a:spcAft>
              <a:buNone/>
            </a:pPr>
            <a:endParaRPr sz="600">
              <a:solidFill>
                <a:srgbClr val="FFFFFF"/>
              </a:solidFill>
            </a:endParaRPr>
          </a:p>
          <a:p>
            <a:pPr marL="0" lvl="0" indent="0" rtl="0">
              <a:lnSpc>
                <a:spcPct val="100000"/>
              </a:lnSpc>
              <a:spcBef>
                <a:spcPts val="0"/>
              </a:spcBef>
              <a:spcAft>
                <a:spcPts val="0"/>
              </a:spcAft>
              <a:buNone/>
            </a:pPr>
            <a:r>
              <a:rPr lang="en" sz="1200">
                <a:solidFill>
                  <a:srgbClr val="FFFFFF"/>
                </a:solidFill>
              </a:rPr>
              <a:t>Career: Approx. 55K/year</a:t>
            </a:r>
            <a:endParaRPr sz="1200">
              <a:solidFill>
                <a:srgbClr val="FFFFFF"/>
              </a:solidFill>
            </a:endParaRPr>
          </a:p>
          <a:p>
            <a:pPr marL="0" lvl="0" indent="0" rtl="0">
              <a:lnSpc>
                <a:spcPct val="100000"/>
              </a:lnSpc>
              <a:spcBef>
                <a:spcPts val="0"/>
              </a:spcBef>
              <a:spcAft>
                <a:spcPts val="0"/>
              </a:spcAft>
              <a:buNone/>
            </a:pPr>
            <a:endParaRPr>
              <a:solidFill>
                <a:srgbClr val="FFFFFF"/>
              </a:solidFill>
            </a:endParaRPr>
          </a:p>
          <a:p>
            <a:pPr marL="0" lvl="0" indent="0" rtl="0">
              <a:lnSpc>
                <a:spcPct val="100000"/>
              </a:lnSpc>
              <a:spcBef>
                <a:spcPts val="0"/>
              </a:spcBef>
              <a:spcAft>
                <a:spcPts val="0"/>
              </a:spcAft>
              <a:buNone/>
            </a:pPr>
            <a:endParaRPr>
              <a:solidFill>
                <a:srgbClr val="FFFFFF"/>
              </a:solidFill>
            </a:endParaRPr>
          </a:p>
        </p:txBody>
      </p:sp>
      <p:sp>
        <p:nvSpPr>
          <p:cNvPr id="273" name="Shape 273"/>
          <p:cNvSpPr txBox="1"/>
          <p:nvPr/>
        </p:nvSpPr>
        <p:spPr>
          <a:xfrm>
            <a:off x="3247925" y="775200"/>
            <a:ext cx="58962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800">
                <a:solidFill>
                  <a:schemeClr val="lt1"/>
                </a:solidFill>
              </a:rPr>
              <a:t>City of Toronto Urban Planner in the Parks Department</a:t>
            </a:r>
            <a:endParaRPr sz="1800">
              <a:solidFill>
                <a:schemeClr val="lt1"/>
              </a:solidFill>
            </a:endParaRPr>
          </a:p>
        </p:txBody>
      </p:sp>
      <p:sp>
        <p:nvSpPr>
          <p:cNvPr id="274" name="Shape 274"/>
          <p:cNvSpPr txBox="1"/>
          <p:nvPr/>
        </p:nvSpPr>
        <p:spPr>
          <a:xfrm>
            <a:off x="6227525" y="1860713"/>
            <a:ext cx="8925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500" b="1">
                <a:solidFill>
                  <a:srgbClr val="FFFFFF"/>
                </a:solidFill>
                <a:latin typeface="Trebuchet MS"/>
                <a:ea typeface="Trebuchet MS"/>
                <a:cs typeface="Trebuchet MS"/>
                <a:sym typeface="Trebuchet MS"/>
              </a:rPr>
              <a:t>Goals</a:t>
            </a:r>
            <a:endParaRPr sz="1500" b="1">
              <a:solidFill>
                <a:srgbClr val="FFFFFF"/>
              </a:solidFill>
              <a:latin typeface="Trebuchet MS"/>
              <a:ea typeface="Trebuchet MS"/>
              <a:cs typeface="Trebuchet MS"/>
              <a:sym typeface="Trebuchet MS"/>
            </a:endParaRPr>
          </a:p>
        </p:txBody>
      </p:sp>
      <p:sp>
        <p:nvSpPr>
          <p:cNvPr id="275" name="Shape 275"/>
          <p:cNvSpPr txBox="1"/>
          <p:nvPr/>
        </p:nvSpPr>
        <p:spPr>
          <a:xfrm>
            <a:off x="6227525" y="2161988"/>
            <a:ext cx="2475000" cy="925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Clr>
                <a:schemeClr val="dk1"/>
              </a:buClr>
              <a:buSzPts val="1100"/>
              <a:buFont typeface="Arial"/>
              <a:buNone/>
            </a:pPr>
            <a:r>
              <a:rPr lang="en" sz="1200">
                <a:solidFill>
                  <a:schemeClr val="lt1"/>
                </a:solidFill>
              </a:rPr>
              <a:t>Focused on developing a network</a:t>
            </a:r>
            <a:endParaRPr sz="1200">
              <a:solidFill>
                <a:schemeClr val="lt1"/>
              </a:solidFill>
            </a:endParaRPr>
          </a:p>
          <a:p>
            <a:pPr marL="0" lvl="0" indent="0">
              <a:spcBef>
                <a:spcPts val="0"/>
              </a:spcBef>
              <a:spcAft>
                <a:spcPts val="0"/>
              </a:spcAft>
              <a:buClr>
                <a:schemeClr val="dk1"/>
              </a:buClr>
              <a:buSzPts val="1100"/>
              <a:buFont typeface="Arial"/>
              <a:buNone/>
            </a:pPr>
            <a:endParaRPr sz="1200">
              <a:solidFill>
                <a:schemeClr val="lt1"/>
              </a:solidFill>
            </a:endParaRPr>
          </a:p>
          <a:p>
            <a:pPr marL="0" lvl="0" indent="0">
              <a:spcBef>
                <a:spcPts val="0"/>
              </a:spcBef>
              <a:spcAft>
                <a:spcPts val="0"/>
              </a:spcAft>
              <a:buClr>
                <a:schemeClr val="dk1"/>
              </a:buClr>
              <a:buSzPts val="1100"/>
              <a:buFont typeface="Arial"/>
              <a:buNone/>
            </a:pPr>
            <a:r>
              <a:rPr lang="en" sz="1200">
                <a:solidFill>
                  <a:schemeClr val="lt1"/>
                </a:solidFill>
              </a:rPr>
              <a:t>Saving money for a car </a:t>
            </a:r>
            <a:endParaRPr sz="1200">
              <a:solidFill>
                <a:schemeClr val="lt1"/>
              </a:solidFill>
            </a:endParaRPr>
          </a:p>
          <a:p>
            <a:pPr marL="0" lvl="0" indent="0">
              <a:spcBef>
                <a:spcPts val="0"/>
              </a:spcBef>
              <a:spcAft>
                <a:spcPts val="0"/>
              </a:spcAft>
              <a:buClr>
                <a:schemeClr val="dk1"/>
              </a:buClr>
              <a:buSzPts val="1100"/>
              <a:buFont typeface="Arial"/>
              <a:buNone/>
            </a:pPr>
            <a:endParaRPr sz="1200">
              <a:solidFill>
                <a:schemeClr val="lt1"/>
              </a:solidFill>
            </a:endParaRPr>
          </a:p>
          <a:p>
            <a:pPr marL="0" lvl="0" indent="0" rtl="0">
              <a:spcBef>
                <a:spcPts val="0"/>
              </a:spcBef>
              <a:spcAft>
                <a:spcPts val="0"/>
              </a:spcAft>
              <a:buClr>
                <a:schemeClr val="dk1"/>
              </a:buClr>
              <a:buSzPts val="1100"/>
              <a:buFont typeface="Arial"/>
              <a:buNone/>
            </a:pPr>
            <a:r>
              <a:rPr lang="en" sz="1200">
                <a:solidFill>
                  <a:schemeClr val="lt1"/>
                </a:solidFill>
              </a:rPr>
              <a:t>Working on a mentorship program for young females in urban planning and architecture</a:t>
            </a:r>
            <a:endParaRPr sz="1200">
              <a:solidFill>
                <a:schemeClr val="lt1"/>
              </a:solidFill>
            </a:endParaRPr>
          </a:p>
        </p:txBody>
      </p:sp>
      <p:sp>
        <p:nvSpPr>
          <p:cNvPr id="276" name="Shape 276"/>
          <p:cNvSpPr txBox="1"/>
          <p:nvPr/>
        </p:nvSpPr>
        <p:spPr>
          <a:xfrm>
            <a:off x="3324125" y="1715403"/>
            <a:ext cx="10002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500" b="1">
                <a:solidFill>
                  <a:srgbClr val="FFFFFF"/>
                </a:solidFill>
                <a:latin typeface="Trebuchet MS"/>
                <a:ea typeface="Trebuchet MS"/>
                <a:cs typeface="Trebuchet MS"/>
                <a:sym typeface="Trebuchet MS"/>
              </a:rPr>
              <a:t>Lifestyle</a:t>
            </a:r>
            <a:endParaRPr sz="1500" b="1">
              <a:solidFill>
                <a:srgbClr val="FFFFFF"/>
              </a:solidFill>
              <a:latin typeface="Trebuchet MS"/>
              <a:ea typeface="Trebuchet MS"/>
              <a:cs typeface="Trebuchet MS"/>
              <a:sym typeface="Trebuchet MS"/>
            </a:endParaRPr>
          </a:p>
        </p:txBody>
      </p:sp>
      <p:sp>
        <p:nvSpPr>
          <p:cNvPr id="277" name="Shape 277"/>
          <p:cNvSpPr txBox="1"/>
          <p:nvPr/>
        </p:nvSpPr>
        <p:spPr>
          <a:xfrm>
            <a:off x="3308075" y="2034125"/>
            <a:ext cx="2368800" cy="1480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Clr>
                <a:schemeClr val="dk1"/>
              </a:buClr>
              <a:buSzPts val="1100"/>
              <a:buFont typeface="Arial"/>
              <a:buNone/>
            </a:pPr>
            <a:r>
              <a:rPr lang="en" sz="1200">
                <a:solidFill>
                  <a:schemeClr val="lt1"/>
                </a:solidFill>
              </a:rPr>
              <a:t>Lives North of The Annex</a:t>
            </a:r>
            <a:endParaRPr sz="1200">
              <a:solidFill>
                <a:schemeClr val="lt1"/>
              </a:solidFill>
            </a:endParaRPr>
          </a:p>
          <a:p>
            <a:pPr marL="0" lvl="0" indent="0">
              <a:spcBef>
                <a:spcPts val="0"/>
              </a:spcBef>
              <a:spcAft>
                <a:spcPts val="0"/>
              </a:spcAft>
              <a:buClr>
                <a:schemeClr val="dk1"/>
              </a:buClr>
              <a:buSzPts val="1100"/>
              <a:buFont typeface="Arial"/>
              <a:buNone/>
            </a:pPr>
            <a:endParaRPr sz="1200">
              <a:solidFill>
                <a:schemeClr val="lt1"/>
              </a:solidFill>
            </a:endParaRPr>
          </a:p>
          <a:p>
            <a:pPr marL="0" lvl="0" indent="0">
              <a:spcBef>
                <a:spcPts val="0"/>
              </a:spcBef>
              <a:spcAft>
                <a:spcPts val="0"/>
              </a:spcAft>
              <a:buClr>
                <a:schemeClr val="dk1"/>
              </a:buClr>
              <a:buSzPts val="1100"/>
              <a:buFont typeface="Arial"/>
              <a:buNone/>
            </a:pPr>
            <a:r>
              <a:rPr lang="en" sz="1200">
                <a:solidFill>
                  <a:schemeClr val="lt1"/>
                </a:solidFill>
              </a:rPr>
              <a:t>Owns a cat and lives in an apartment</a:t>
            </a:r>
            <a:endParaRPr sz="1200">
              <a:solidFill>
                <a:schemeClr val="lt1"/>
              </a:solidFill>
            </a:endParaRPr>
          </a:p>
          <a:p>
            <a:pPr marL="0" lvl="0" indent="0">
              <a:spcBef>
                <a:spcPts val="0"/>
              </a:spcBef>
              <a:spcAft>
                <a:spcPts val="0"/>
              </a:spcAft>
              <a:buClr>
                <a:schemeClr val="dk1"/>
              </a:buClr>
              <a:buSzPts val="1100"/>
              <a:buFont typeface="Arial"/>
              <a:buNone/>
            </a:pPr>
            <a:endParaRPr sz="1200">
              <a:solidFill>
                <a:schemeClr val="lt1"/>
              </a:solidFill>
            </a:endParaRPr>
          </a:p>
          <a:p>
            <a:pPr marL="0" lvl="0" indent="0" rtl="0">
              <a:spcBef>
                <a:spcPts val="0"/>
              </a:spcBef>
              <a:spcAft>
                <a:spcPts val="0"/>
              </a:spcAft>
              <a:buClr>
                <a:schemeClr val="dk1"/>
              </a:buClr>
              <a:buSzPts val="1100"/>
              <a:buFont typeface="Arial"/>
              <a:buNone/>
            </a:pPr>
            <a:r>
              <a:rPr lang="en" sz="1200">
                <a:solidFill>
                  <a:schemeClr val="lt1"/>
                </a:solidFill>
              </a:rPr>
              <a:t>Visits the local library and reads The NYT, New Yorker, and graphic novels</a:t>
            </a:r>
            <a:endParaRPr sz="1200">
              <a:solidFill>
                <a:schemeClr val="lt1"/>
              </a:solidFill>
            </a:endParaRPr>
          </a:p>
          <a:p>
            <a:pPr marL="0" lvl="0" indent="0" rtl="0">
              <a:spcBef>
                <a:spcPts val="0"/>
              </a:spcBef>
              <a:spcAft>
                <a:spcPts val="0"/>
              </a:spcAft>
              <a:buNone/>
            </a:pPr>
            <a:endParaRPr sz="1000">
              <a:solidFill>
                <a:srgbClr val="999999"/>
              </a:solidFill>
            </a:endParaRPr>
          </a:p>
        </p:txBody>
      </p:sp>
      <p:sp>
        <p:nvSpPr>
          <p:cNvPr id="278" name="Shape 278"/>
          <p:cNvSpPr txBox="1"/>
          <p:nvPr/>
        </p:nvSpPr>
        <p:spPr>
          <a:xfrm>
            <a:off x="6227525" y="1062075"/>
            <a:ext cx="3023100" cy="75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200">
                <a:solidFill>
                  <a:schemeClr val="lt1"/>
                </a:solidFill>
              </a:rPr>
              <a:t>Gender: Female</a:t>
            </a:r>
            <a:endParaRPr sz="1200">
              <a:solidFill>
                <a:schemeClr val="lt1"/>
              </a:solidFill>
            </a:endParaRPr>
          </a:p>
          <a:p>
            <a:pPr marL="0" lvl="0" indent="0" rtl="0">
              <a:spcBef>
                <a:spcPts val="0"/>
              </a:spcBef>
              <a:spcAft>
                <a:spcPts val="0"/>
              </a:spcAft>
              <a:buNone/>
            </a:pPr>
            <a:endParaRPr sz="600">
              <a:solidFill>
                <a:schemeClr val="lt1"/>
              </a:solidFill>
            </a:endParaRPr>
          </a:p>
          <a:p>
            <a:pPr marL="0" lvl="0" indent="0" rtl="0">
              <a:spcBef>
                <a:spcPts val="0"/>
              </a:spcBef>
              <a:spcAft>
                <a:spcPts val="0"/>
              </a:spcAft>
              <a:buNone/>
            </a:pPr>
            <a:r>
              <a:rPr lang="en" sz="1200">
                <a:solidFill>
                  <a:schemeClr val="lt1"/>
                </a:solidFill>
              </a:rPr>
              <a:t>Hobbies: Cyclist, volunteers at a community garden, camping</a:t>
            </a:r>
            <a:endParaRPr sz="1200">
              <a:solidFill>
                <a:schemeClr val="lt1"/>
              </a:solidFill>
            </a:endParaRPr>
          </a:p>
        </p:txBody>
      </p:sp>
      <p:pic>
        <p:nvPicPr>
          <p:cNvPr id="279" name="Shape 279"/>
          <p:cNvPicPr preferRelativeResize="0"/>
          <p:nvPr/>
        </p:nvPicPr>
        <p:blipFill rotWithShape="1">
          <a:blip r:embed="rId4">
            <a:alphaModFix/>
          </a:blip>
          <a:srcRect l="17044" r="17044"/>
          <a:stretch/>
        </p:blipFill>
        <p:spPr>
          <a:xfrm>
            <a:off x="407300" y="675300"/>
            <a:ext cx="2564625" cy="3221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C55A5"/>
        </a:solidFill>
        <a:effectLst/>
      </p:bgPr>
    </p:bg>
    <p:spTree>
      <p:nvGrpSpPr>
        <p:cNvPr id="1" name="Shape 283"/>
        <p:cNvGrpSpPr/>
        <p:nvPr/>
      </p:nvGrpSpPr>
      <p:grpSpPr>
        <a:xfrm>
          <a:off x="0" y="0"/>
          <a:ext cx="0" cy="0"/>
          <a:chOff x="0" y="0"/>
          <a:chExt cx="0" cy="0"/>
        </a:xfrm>
      </p:grpSpPr>
      <p:pic>
        <p:nvPicPr>
          <p:cNvPr id="284" name="Shape 284"/>
          <p:cNvPicPr preferRelativeResize="0"/>
          <p:nvPr/>
        </p:nvPicPr>
        <p:blipFill rotWithShape="1">
          <a:blip r:embed="rId3">
            <a:alphaModFix/>
          </a:blip>
          <a:srcRect l="45584"/>
          <a:stretch/>
        </p:blipFill>
        <p:spPr>
          <a:xfrm>
            <a:off x="401550" y="675300"/>
            <a:ext cx="2564625" cy="3221750"/>
          </a:xfrm>
          <a:prstGeom prst="rect">
            <a:avLst/>
          </a:prstGeom>
          <a:noFill/>
          <a:ln>
            <a:noFill/>
          </a:ln>
        </p:spPr>
      </p:pic>
      <p:sp>
        <p:nvSpPr>
          <p:cNvPr id="285" name="Shape 285"/>
          <p:cNvSpPr/>
          <p:nvPr/>
        </p:nvSpPr>
        <p:spPr>
          <a:xfrm>
            <a:off x="0" y="3894600"/>
            <a:ext cx="9144000" cy="12486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6" name="Shape 286"/>
          <p:cNvSpPr txBox="1"/>
          <p:nvPr/>
        </p:nvSpPr>
        <p:spPr>
          <a:xfrm>
            <a:off x="333625" y="4306475"/>
            <a:ext cx="8520600" cy="5238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1200">
                <a:solidFill>
                  <a:srgbClr val="999999"/>
                </a:solidFill>
              </a:rPr>
              <a:t>As children to the baby boomer generation, generation X were influenced by the changes made by their parents, including increased number of females in the work force and technological advancements (Statistics Canada, 2011). </a:t>
            </a:r>
            <a:endParaRPr sz="1200">
              <a:solidFill>
                <a:srgbClr val="999999"/>
              </a:solidFill>
            </a:endParaRPr>
          </a:p>
          <a:p>
            <a:pPr marL="0" lvl="0" indent="0" rtl="0">
              <a:spcBef>
                <a:spcPts val="0"/>
              </a:spcBef>
              <a:spcAft>
                <a:spcPts val="0"/>
              </a:spcAft>
              <a:buNone/>
            </a:pPr>
            <a:endParaRPr sz="1200">
              <a:solidFill>
                <a:srgbClr val="999999"/>
              </a:solidFill>
            </a:endParaRPr>
          </a:p>
        </p:txBody>
      </p:sp>
      <p:sp>
        <p:nvSpPr>
          <p:cNvPr id="287" name="Shape 287"/>
          <p:cNvSpPr txBox="1"/>
          <p:nvPr/>
        </p:nvSpPr>
        <p:spPr>
          <a:xfrm>
            <a:off x="296525" y="3970788"/>
            <a:ext cx="85206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Clr>
                <a:schemeClr val="dk1"/>
              </a:buClr>
              <a:buSzPts val="1100"/>
              <a:buFont typeface="Arial"/>
              <a:buNone/>
            </a:pPr>
            <a:r>
              <a:rPr lang="en" sz="2200">
                <a:solidFill>
                  <a:srgbClr val="566579"/>
                </a:solidFill>
                <a:latin typeface="Trebuchet MS"/>
                <a:ea typeface="Trebuchet MS"/>
                <a:cs typeface="Trebuchet MS"/>
                <a:sym typeface="Trebuchet MS"/>
              </a:rPr>
              <a:t>Generation </a:t>
            </a:r>
            <a:r>
              <a:rPr lang="en" sz="2200" b="1">
                <a:solidFill>
                  <a:srgbClr val="EE795B"/>
                </a:solidFill>
                <a:latin typeface="Trebuchet MS"/>
                <a:ea typeface="Trebuchet MS"/>
                <a:cs typeface="Trebuchet MS"/>
                <a:sym typeface="Trebuchet MS"/>
              </a:rPr>
              <a:t>X</a:t>
            </a:r>
            <a:endParaRPr sz="2200" b="1">
              <a:solidFill>
                <a:srgbClr val="EE795B"/>
              </a:solidFill>
              <a:latin typeface="Trebuchet MS"/>
              <a:ea typeface="Trebuchet MS"/>
              <a:cs typeface="Trebuchet MS"/>
              <a:sym typeface="Trebuchet MS"/>
            </a:endParaRPr>
          </a:p>
        </p:txBody>
      </p:sp>
      <p:sp>
        <p:nvSpPr>
          <p:cNvPr id="288" name="Shape 288"/>
          <p:cNvSpPr txBox="1"/>
          <p:nvPr/>
        </p:nvSpPr>
        <p:spPr>
          <a:xfrm>
            <a:off x="3247925" y="141900"/>
            <a:ext cx="3838200" cy="557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3450">
                <a:solidFill>
                  <a:srgbClr val="FFFFFF"/>
                </a:solidFill>
                <a:latin typeface="Trebuchet MS"/>
                <a:ea typeface="Trebuchet MS"/>
                <a:cs typeface="Trebuchet MS"/>
                <a:sym typeface="Trebuchet MS"/>
              </a:rPr>
              <a:t>Karen</a:t>
            </a:r>
            <a:endParaRPr sz="3450" b="1">
              <a:solidFill>
                <a:srgbClr val="FFFFFF"/>
              </a:solidFill>
              <a:latin typeface="Trebuchet MS"/>
              <a:ea typeface="Trebuchet MS"/>
              <a:cs typeface="Trebuchet MS"/>
              <a:sym typeface="Trebuchet MS"/>
            </a:endParaRPr>
          </a:p>
        </p:txBody>
      </p:sp>
      <p:sp>
        <p:nvSpPr>
          <p:cNvPr id="289" name="Shape 289"/>
          <p:cNvSpPr txBox="1"/>
          <p:nvPr/>
        </p:nvSpPr>
        <p:spPr>
          <a:xfrm>
            <a:off x="3280225" y="1065850"/>
            <a:ext cx="2910900" cy="750000"/>
          </a:xfrm>
          <a:prstGeom prst="rect">
            <a:avLst/>
          </a:prstGeom>
          <a:noFill/>
          <a:ln>
            <a:noFill/>
          </a:ln>
        </p:spPr>
        <p:txBody>
          <a:bodyPr spcFirstLastPara="1" wrap="square" lIns="91425" tIns="91425" rIns="91425" bIns="91425" anchor="t" anchorCtr="0">
            <a:noAutofit/>
          </a:bodyPr>
          <a:lstStyle/>
          <a:p>
            <a:pPr marL="0" lvl="0" indent="0" rtl="0">
              <a:lnSpc>
                <a:spcPct val="100000"/>
              </a:lnSpc>
              <a:spcBef>
                <a:spcPts val="0"/>
              </a:spcBef>
              <a:spcAft>
                <a:spcPts val="0"/>
              </a:spcAft>
              <a:buNone/>
            </a:pPr>
            <a:r>
              <a:rPr lang="en" sz="1200">
                <a:solidFill>
                  <a:srgbClr val="FFFFFF"/>
                </a:solidFill>
              </a:rPr>
              <a:t>Age: 42 years old</a:t>
            </a:r>
            <a:endParaRPr sz="1200">
              <a:solidFill>
                <a:srgbClr val="FFFFFF"/>
              </a:solidFill>
            </a:endParaRPr>
          </a:p>
          <a:p>
            <a:pPr marL="0" lvl="0" indent="0" rtl="0">
              <a:lnSpc>
                <a:spcPct val="100000"/>
              </a:lnSpc>
              <a:spcBef>
                <a:spcPts val="0"/>
              </a:spcBef>
              <a:spcAft>
                <a:spcPts val="0"/>
              </a:spcAft>
              <a:buNone/>
            </a:pPr>
            <a:endParaRPr sz="600">
              <a:solidFill>
                <a:srgbClr val="FFFFFF"/>
              </a:solidFill>
            </a:endParaRPr>
          </a:p>
          <a:p>
            <a:pPr marL="0" lvl="0" indent="0" rtl="0">
              <a:lnSpc>
                <a:spcPct val="100000"/>
              </a:lnSpc>
              <a:spcBef>
                <a:spcPts val="0"/>
              </a:spcBef>
              <a:spcAft>
                <a:spcPts val="0"/>
              </a:spcAft>
              <a:buNone/>
            </a:pPr>
            <a:r>
              <a:rPr lang="en" sz="1200">
                <a:solidFill>
                  <a:srgbClr val="FFFFFF"/>
                </a:solidFill>
              </a:rPr>
              <a:t>Career: Approx. 75K/year</a:t>
            </a:r>
            <a:endParaRPr sz="1200">
              <a:solidFill>
                <a:srgbClr val="FFFFFF"/>
              </a:solidFill>
            </a:endParaRPr>
          </a:p>
          <a:p>
            <a:pPr marL="0" lvl="0" indent="0" rtl="0">
              <a:lnSpc>
                <a:spcPct val="100000"/>
              </a:lnSpc>
              <a:spcBef>
                <a:spcPts val="0"/>
              </a:spcBef>
              <a:spcAft>
                <a:spcPts val="0"/>
              </a:spcAft>
              <a:buNone/>
            </a:pPr>
            <a:endParaRPr>
              <a:solidFill>
                <a:srgbClr val="FFFFFF"/>
              </a:solidFill>
            </a:endParaRPr>
          </a:p>
          <a:p>
            <a:pPr marL="0" lvl="0" indent="0" rtl="0">
              <a:lnSpc>
                <a:spcPct val="100000"/>
              </a:lnSpc>
              <a:spcBef>
                <a:spcPts val="0"/>
              </a:spcBef>
              <a:spcAft>
                <a:spcPts val="0"/>
              </a:spcAft>
              <a:buNone/>
            </a:pPr>
            <a:endParaRPr>
              <a:solidFill>
                <a:srgbClr val="FFFFFF"/>
              </a:solidFill>
            </a:endParaRPr>
          </a:p>
        </p:txBody>
      </p:sp>
      <p:sp>
        <p:nvSpPr>
          <p:cNvPr id="290" name="Shape 290"/>
          <p:cNvSpPr txBox="1"/>
          <p:nvPr/>
        </p:nvSpPr>
        <p:spPr>
          <a:xfrm>
            <a:off x="3247925" y="775200"/>
            <a:ext cx="5724600" cy="2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800">
                <a:solidFill>
                  <a:schemeClr val="lt1"/>
                </a:solidFill>
              </a:rPr>
              <a:t>Financial Planner at King St. Firm</a:t>
            </a:r>
            <a:endParaRPr sz="1800">
              <a:solidFill>
                <a:schemeClr val="lt1"/>
              </a:solidFill>
            </a:endParaRPr>
          </a:p>
        </p:txBody>
      </p:sp>
      <p:sp>
        <p:nvSpPr>
          <p:cNvPr id="291" name="Shape 291"/>
          <p:cNvSpPr txBox="1"/>
          <p:nvPr/>
        </p:nvSpPr>
        <p:spPr>
          <a:xfrm>
            <a:off x="6227525" y="1936913"/>
            <a:ext cx="8925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500" b="1">
                <a:solidFill>
                  <a:srgbClr val="FFFFFF"/>
                </a:solidFill>
                <a:latin typeface="Trebuchet MS"/>
                <a:ea typeface="Trebuchet MS"/>
                <a:cs typeface="Trebuchet MS"/>
                <a:sym typeface="Trebuchet MS"/>
              </a:rPr>
              <a:t>Goals</a:t>
            </a:r>
            <a:endParaRPr sz="1500" b="1">
              <a:solidFill>
                <a:srgbClr val="FFFFFF"/>
              </a:solidFill>
              <a:latin typeface="Trebuchet MS"/>
              <a:ea typeface="Trebuchet MS"/>
              <a:cs typeface="Trebuchet MS"/>
              <a:sym typeface="Trebuchet MS"/>
            </a:endParaRPr>
          </a:p>
        </p:txBody>
      </p:sp>
      <p:sp>
        <p:nvSpPr>
          <p:cNvPr id="292" name="Shape 292"/>
          <p:cNvSpPr txBox="1"/>
          <p:nvPr/>
        </p:nvSpPr>
        <p:spPr>
          <a:xfrm>
            <a:off x="6227525" y="2238188"/>
            <a:ext cx="2475000" cy="925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1200">
                <a:solidFill>
                  <a:schemeClr val="lt1"/>
                </a:solidFill>
              </a:rPr>
              <a:t>Move up within her firm </a:t>
            </a:r>
            <a:endParaRPr sz="1200">
              <a:solidFill>
                <a:schemeClr val="lt1"/>
              </a:solidFill>
            </a:endParaRPr>
          </a:p>
          <a:p>
            <a:pPr marL="0" lvl="0" indent="0">
              <a:spcBef>
                <a:spcPts val="0"/>
              </a:spcBef>
              <a:spcAft>
                <a:spcPts val="0"/>
              </a:spcAft>
              <a:buNone/>
            </a:pPr>
            <a:endParaRPr sz="1200">
              <a:solidFill>
                <a:schemeClr val="lt1"/>
              </a:solidFill>
            </a:endParaRPr>
          </a:p>
          <a:p>
            <a:pPr marL="0" lvl="0" indent="0">
              <a:spcBef>
                <a:spcPts val="0"/>
              </a:spcBef>
              <a:spcAft>
                <a:spcPts val="0"/>
              </a:spcAft>
              <a:buNone/>
            </a:pPr>
            <a:r>
              <a:rPr lang="en" sz="1200">
                <a:solidFill>
                  <a:schemeClr val="lt1"/>
                </a:solidFill>
              </a:rPr>
              <a:t>Raising a healthy and happy family </a:t>
            </a:r>
            <a:endParaRPr sz="1200">
              <a:solidFill>
                <a:schemeClr val="lt1"/>
              </a:solidFill>
            </a:endParaRPr>
          </a:p>
          <a:p>
            <a:pPr marL="0" lvl="0" indent="0">
              <a:spcBef>
                <a:spcPts val="0"/>
              </a:spcBef>
              <a:spcAft>
                <a:spcPts val="0"/>
              </a:spcAft>
              <a:buNone/>
            </a:pPr>
            <a:endParaRPr sz="1200">
              <a:solidFill>
                <a:schemeClr val="lt1"/>
              </a:solidFill>
            </a:endParaRPr>
          </a:p>
          <a:p>
            <a:pPr marL="0" lvl="0" indent="0" rtl="0">
              <a:spcBef>
                <a:spcPts val="0"/>
              </a:spcBef>
              <a:spcAft>
                <a:spcPts val="0"/>
              </a:spcAft>
              <a:buNone/>
            </a:pPr>
            <a:r>
              <a:rPr lang="en" sz="1200">
                <a:solidFill>
                  <a:schemeClr val="lt1"/>
                </a:solidFill>
              </a:rPr>
              <a:t>Retire early to pursue more volunteer work and take care of future grandchildren </a:t>
            </a:r>
            <a:endParaRPr sz="1200">
              <a:solidFill>
                <a:schemeClr val="lt1"/>
              </a:solidFill>
            </a:endParaRPr>
          </a:p>
        </p:txBody>
      </p:sp>
      <p:sp>
        <p:nvSpPr>
          <p:cNvPr id="293" name="Shape 293"/>
          <p:cNvSpPr txBox="1"/>
          <p:nvPr/>
        </p:nvSpPr>
        <p:spPr>
          <a:xfrm>
            <a:off x="3324125" y="1715403"/>
            <a:ext cx="1000200" cy="342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500" b="1">
                <a:solidFill>
                  <a:srgbClr val="FFFFFF"/>
                </a:solidFill>
                <a:latin typeface="Trebuchet MS"/>
                <a:ea typeface="Trebuchet MS"/>
                <a:cs typeface="Trebuchet MS"/>
                <a:sym typeface="Trebuchet MS"/>
              </a:rPr>
              <a:t>Lifestyle</a:t>
            </a:r>
            <a:endParaRPr sz="1500" b="1">
              <a:solidFill>
                <a:srgbClr val="FFFFFF"/>
              </a:solidFill>
              <a:latin typeface="Trebuchet MS"/>
              <a:ea typeface="Trebuchet MS"/>
              <a:cs typeface="Trebuchet MS"/>
              <a:sym typeface="Trebuchet MS"/>
            </a:endParaRPr>
          </a:p>
        </p:txBody>
      </p:sp>
      <p:sp>
        <p:nvSpPr>
          <p:cNvPr id="294" name="Shape 294"/>
          <p:cNvSpPr txBox="1"/>
          <p:nvPr/>
        </p:nvSpPr>
        <p:spPr>
          <a:xfrm>
            <a:off x="3308075" y="2034125"/>
            <a:ext cx="2368800" cy="14805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1200">
                <a:solidFill>
                  <a:schemeClr val="lt1"/>
                </a:solidFill>
              </a:rPr>
              <a:t>Commutes from the suburbs outside of Toronto’s downtown core</a:t>
            </a:r>
            <a:endParaRPr sz="1200">
              <a:solidFill>
                <a:schemeClr val="lt1"/>
              </a:solidFill>
            </a:endParaRPr>
          </a:p>
          <a:p>
            <a:pPr marL="0" lvl="0" indent="0">
              <a:spcBef>
                <a:spcPts val="0"/>
              </a:spcBef>
              <a:spcAft>
                <a:spcPts val="0"/>
              </a:spcAft>
              <a:buNone/>
            </a:pPr>
            <a:endParaRPr sz="1200">
              <a:solidFill>
                <a:schemeClr val="lt1"/>
              </a:solidFill>
            </a:endParaRPr>
          </a:p>
          <a:p>
            <a:pPr marL="0" lvl="0" indent="0">
              <a:spcBef>
                <a:spcPts val="0"/>
              </a:spcBef>
              <a:spcAft>
                <a:spcPts val="0"/>
              </a:spcAft>
              <a:buNone/>
            </a:pPr>
            <a:r>
              <a:rPr lang="en" sz="1200">
                <a:solidFill>
                  <a:schemeClr val="lt1"/>
                </a:solidFill>
              </a:rPr>
              <a:t>Homeowner with middle-class living</a:t>
            </a:r>
            <a:endParaRPr sz="1200">
              <a:solidFill>
                <a:schemeClr val="lt1"/>
              </a:solidFill>
            </a:endParaRPr>
          </a:p>
          <a:p>
            <a:pPr marL="0" lvl="0" indent="0">
              <a:spcBef>
                <a:spcPts val="0"/>
              </a:spcBef>
              <a:spcAft>
                <a:spcPts val="0"/>
              </a:spcAft>
              <a:buNone/>
            </a:pPr>
            <a:endParaRPr sz="1200">
              <a:solidFill>
                <a:schemeClr val="lt1"/>
              </a:solidFill>
            </a:endParaRPr>
          </a:p>
          <a:p>
            <a:pPr marL="0" lvl="0" indent="0" rtl="0">
              <a:spcBef>
                <a:spcPts val="0"/>
              </a:spcBef>
              <a:spcAft>
                <a:spcPts val="0"/>
              </a:spcAft>
              <a:buNone/>
            </a:pPr>
            <a:r>
              <a:rPr lang="en" sz="1200">
                <a:solidFill>
                  <a:schemeClr val="lt1"/>
                </a:solidFill>
              </a:rPr>
              <a:t>Married with 2 young children</a:t>
            </a:r>
            <a:endParaRPr sz="1200">
              <a:solidFill>
                <a:schemeClr val="lt1"/>
              </a:solidFill>
            </a:endParaRPr>
          </a:p>
          <a:p>
            <a:pPr marL="0" lvl="0" indent="0" rtl="0">
              <a:spcBef>
                <a:spcPts val="0"/>
              </a:spcBef>
              <a:spcAft>
                <a:spcPts val="0"/>
              </a:spcAft>
              <a:buNone/>
            </a:pPr>
            <a:endParaRPr sz="1200">
              <a:solidFill>
                <a:srgbClr val="999999"/>
              </a:solidFill>
            </a:endParaRPr>
          </a:p>
        </p:txBody>
      </p:sp>
      <p:sp>
        <p:nvSpPr>
          <p:cNvPr id="295" name="Shape 295"/>
          <p:cNvSpPr txBox="1"/>
          <p:nvPr/>
        </p:nvSpPr>
        <p:spPr>
          <a:xfrm>
            <a:off x="6227525" y="1062075"/>
            <a:ext cx="3023100" cy="75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200">
                <a:solidFill>
                  <a:schemeClr val="lt1"/>
                </a:solidFill>
              </a:rPr>
              <a:t>Gender: Female</a:t>
            </a:r>
            <a:endParaRPr sz="1200">
              <a:solidFill>
                <a:schemeClr val="lt1"/>
              </a:solidFill>
            </a:endParaRPr>
          </a:p>
          <a:p>
            <a:pPr marL="0" lvl="0" indent="0" rtl="0">
              <a:spcBef>
                <a:spcPts val="0"/>
              </a:spcBef>
              <a:spcAft>
                <a:spcPts val="0"/>
              </a:spcAft>
              <a:buNone/>
            </a:pPr>
            <a:endParaRPr sz="600">
              <a:solidFill>
                <a:schemeClr val="lt1"/>
              </a:solidFill>
            </a:endParaRPr>
          </a:p>
          <a:p>
            <a:pPr marL="0" lvl="0" indent="0" rtl="0">
              <a:spcBef>
                <a:spcPts val="0"/>
              </a:spcBef>
              <a:spcAft>
                <a:spcPts val="0"/>
              </a:spcAft>
              <a:buNone/>
            </a:pPr>
            <a:r>
              <a:rPr lang="en" sz="1200">
                <a:solidFill>
                  <a:schemeClr val="lt1"/>
                </a:solidFill>
              </a:rPr>
              <a:t>Hobbies: Volunteering at her children’s school, reading fiction, experimental cooking</a:t>
            </a:r>
            <a:endParaRPr sz="1200">
              <a:solidFill>
                <a:schemeClr val="lt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TotalTime>
  <Words>1829</Words>
  <Application>Microsoft Office PowerPoint</Application>
  <PresentationFormat>On-screen Show (16:9)</PresentationFormat>
  <Paragraphs>202</Paragraphs>
  <Slides>20</Slides>
  <Notes>20</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20</vt:i4>
      </vt:variant>
    </vt:vector>
  </HeadingPairs>
  <TitlesOfParts>
    <vt:vector size="28" baseType="lpstr">
      <vt:lpstr>Arial</vt:lpstr>
      <vt:lpstr>Calibri</vt:lpstr>
      <vt:lpstr>Nunito Sans</vt:lpstr>
      <vt:lpstr>Georgia</vt:lpstr>
      <vt:lpstr>Trebuchet MS</vt:lpstr>
      <vt:lpstr>Simple Light</vt:lpstr>
      <vt:lpstr>Ulysses template</vt:lpstr>
      <vt:lpstr>Simple Light</vt:lpstr>
      <vt:lpstr>PowerPoint Presentation</vt:lpstr>
      <vt:lpstr>PowerPoint Presentation</vt:lpstr>
      <vt:lpstr>The Problem</vt:lpstr>
      <vt:lpstr>PowerPoint Presentation</vt:lpstr>
      <vt:lpstr>The Solution</vt:lpstr>
      <vt:lpstr>User Personas</vt:lpstr>
      <vt:lpstr>PowerPoint Presentation</vt:lpstr>
      <vt:lpstr>PowerPoint Presentation</vt:lpstr>
      <vt:lpstr>PowerPoint Presentation</vt:lpstr>
      <vt:lpstr>PowerPoint Presentation</vt:lpstr>
      <vt:lpstr>Next Steps</vt:lpstr>
      <vt:lpstr>The Prototype</vt:lpstr>
      <vt:lpstr>Explore  the story</vt:lpstr>
      <vt:lpstr>Explore  the story</vt:lpstr>
      <vt:lpstr>Explore  the story</vt:lpstr>
      <vt:lpstr>Explore  the story</vt:lpstr>
      <vt:lpstr>Explore  the story</vt:lpstr>
      <vt:lpstr>Give us feedback</vt:lpstr>
      <vt:lpstr>References</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Hinton, Peter (MGS)</cp:lastModifiedBy>
  <cp:revision>5</cp:revision>
  <dcterms:modified xsi:type="dcterms:W3CDTF">2018-05-18T21:23:59Z</dcterms:modified>
</cp:coreProperties>
</file>